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8" r:id="rId3"/>
    <p:sldId id="258" r:id="rId4"/>
    <p:sldId id="257" r:id="rId5"/>
    <p:sldId id="279" r:id="rId6"/>
    <p:sldId id="261" r:id="rId7"/>
    <p:sldId id="280" r:id="rId8"/>
    <p:sldId id="262" r:id="rId9"/>
    <p:sldId id="281" r:id="rId10"/>
    <p:sldId id="4494" r:id="rId11"/>
    <p:sldId id="282" r:id="rId12"/>
    <p:sldId id="4495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gYF9z5ulMDpMG6g2bNGz7zNPNE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22142C-9BC6-4F1E-8149-BB01CACF55DC}">
  <a:tblStyle styleId="{5622142C-9BC6-4F1E-8149-BB01CACF55D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C1F13B-4997-4F5C-B35B-95D98058FE3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A6E23106-4606-42A2-A478-171325FEE3A1}">
      <dgm:prSet phldrT="[Texto]"/>
      <dgm:spPr/>
      <dgm:t>
        <a:bodyPr/>
        <a:lstStyle/>
        <a:p>
          <a:pPr>
            <a:buNone/>
          </a:pPr>
          <a:r>
            <a:rPr lang="es-PE" dirty="0" err="1"/>
            <a:t>Intergovernmental</a:t>
          </a:r>
          <a:r>
            <a:rPr lang="es-PE" dirty="0"/>
            <a:t> Working Group </a:t>
          </a:r>
          <a:r>
            <a:rPr lang="es-PE" dirty="0" err="1"/>
            <a:t>on</a:t>
          </a:r>
          <a:r>
            <a:rPr lang="es-PE" dirty="0"/>
            <a:t> </a:t>
          </a:r>
          <a:r>
            <a:rPr lang="es-PE" dirty="0" err="1"/>
            <a:t>the</a:t>
          </a:r>
          <a:r>
            <a:rPr lang="es-PE" dirty="0"/>
            <a:t> Future </a:t>
          </a:r>
          <a:r>
            <a:rPr lang="es-PE" dirty="0" err="1"/>
            <a:t>Strategic</a:t>
          </a:r>
          <a:r>
            <a:rPr lang="es-PE" dirty="0"/>
            <a:t> Framework </a:t>
          </a:r>
          <a:r>
            <a:rPr lang="es-PE" dirty="0" err="1"/>
            <a:t>of</a:t>
          </a:r>
          <a:r>
            <a:rPr lang="es-PE" dirty="0"/>
            <a:t> </a:t>
          </a:r>
          <a:r>
            <a:rPr lang="es-PE" dirty="0" err="1"/>
            <a:t>the</a:t>
          </a:r>
          <a:r>
            <a:rPr lang="es-PE" dirty="0"/>
            <a:t> </a:t>
          </a:r>
          <a:r>
            <a:rPr lang="es-PE" dirty="0" err="1"/>
            <a:t>Convention</a:t>
          </a:r>
          <a:endParaRPr lang="es-PE" dirty="0"/>
        </a:p>
      </dgm:t>
    </dgm:pt>
    <dgm:pt modelId="{182582EB-1477-4254-BCB3-8E11A6850732}" type="parTrans" cxnId="{8794FA4E-8871-4BF8-B6BA-A986C1DDD05C}">
      <dgm:prSet/>
      <dgm:spPr/>
      <dgm:t>
        <a:bodyPr/>
        <a:lstStyle/>
        <a:p>
          <a:endParaRPr lang="es-PE"/>
        </a:p>
      </dgm:t>
    </dgm:pt>
    <dgm:pt modelId="{4310FA86-F78C-46BE-9161-24D2AF24AD86}" type="sibTrans" cxnId="{8794FA4E-8871-4BF8-B6BA-A986C1DDD05C}">
      <dgm:prSet/>
      <dgm:spPr/>
      <dgm:t>
        <a:bodyPr/>
        <a:lstStyle/>
        <a:p>
          <a:endParaRPr lang="es-PE"/>
        </a:p>
      </dgm:t>
    </dgm:pt>
    <dgm:pt modelId="{A2CAE343-F930-493C-AA6B-963E3CB3B0EC}">
      <dgm:prSet phldrT="[Texto]" phldr="0"/>
      <dgm:spPr/>
      <dgm:t>
        <a:bodyPr/>
        <a:lstStyle/>
        <a:p>
          <a:r>
            <a:rPr lang="es-ES" dirty="0"/>
            <a:t>Drought</a:t>
          </a:r>
          <a:endParaRPr lang="es-PE" dirty="0"/>
        </a:p>
      </dgm:t>
    </dgm:pt>
    <dgm:pt modelId="{8C82510A-7F51-4CDC-BEB5-32A66B5A9DE7}" type="parTrans" cxnId="{F060067F-10CE-4290-8848-60ADAC4BFA26}">
      <dgm:prSet/>
      <dgm:spPr/>
      <dgm:t>
        <a:bodyPr/>
        <a:lstStyle/>
        <a:p>
          <a:endParaRPr lang="es-PE"/>
        </a:p>
      </dgm:t>
    </dgm:pt>
    <dgm:pt modelId="{65315A6C-6A90-4733-9482-DB2E9CE6313C}" type="sibTrans" cxnId="{F060067F-10CE-4290-8848-60ADAC4BFA26}">
      <dgm:prSet/>
      <dgm:spPr/>
      <dgm:t>
        <a:bodyPr/>
        <a:lstStyle/>
        <a:p>
          <a:endParaRPr lang="es-PE"/>
        </a:p>
      </dgm:t>
    </dgm:pt>
    <dgm:pt modelId="{40AEABB2-0BD9-4DDF-8BE0-3C125260F412}">
      <dgm:prSet phldrT="[Texto]" phldr="0"/>
      <dgm:spPr/>
      <dgm:t>
        <a:bodyPr/>
        <a:lstStyle/>
        <a:p>
          <a:r>
            <a:rPr lang="es-ES" dirty="0" err="1"/>
            <a:t>Migration</a:t>
          </a:r>
          <a:endParaRPr lang="es-PE" dirty="0"/>
        </a:p>
      </dgm:t>
    </dgm:pt>
    <dgm:pt modelId="{68FD15A3-5F2D-407E-AD50-496B789E590F}" type="parTrans" cxnId="{207E5FB5-B3F4-4E0E-8BAF-7041777BBAF5}">
      <dgm:prSet/>
      <dgm:spPr/>
      <dgm:t>
        <a:bodyPr/>
        <a:lstStyle/>
        <a:p>
          <a:endParaRPr lang="es-PE"/>
        </a:p>
      </dgm:t>
    </dgm:pt>
    <dgm:pt modelId="{ED7A2448-6AD1-4F44-9AE4-F60D679A5171}" type="sibTrans" cxnId="{207E5FB5-B3F4-4E0E-8BAF-7041777BBAF5}">
      <dgm:prSet/>
      <dgm:spPr/>
      <dgm:t>
        <a:bodyPr/>
        <a:lstStyle/>
        <a:p>
          <a:endParaRPr lang="es-PE"/>
        </a:p>
      </dgm:t>
    </dgm:pt>
    <dgm:pt modelId="{AA479677-CA84-46CD-85F9-F5E3F693DE72}">
      <dgm:prSet phldrT="[Texto]" phldr="0"/>
      <dgm:spPr/>
      <dgm:t>
        <a:bodyPr/>
        <a:lstStyle/>
        <a:p>
          <a:r>
            <a:rPr lang="es-ES" dirty="0" err="1"/>
            <a:t>Rangelands</a:t>
          </a:r>
          <a:r>
            <a:rPr lang="es-ES" dirty="0"/>
            <a:t> and </a:t>
          </a:r>
          <a:r>
            <a:rPr lang="es-ES" dirty="0" err="1"/>
            <a:t>pastoralists</a:t>
          </a:r>
          <a:endParaRPr lang="es-PE" dirty="0"/>
        </a:p>
      </dgm:t>
    </dgm:pt>
    <dgm:pt modelId="{59DAF7FB-0679-41F2-8D2C-FEEA9D55691B}" type="parTrans" cxnId="{260F2167-4E1E-4F3E-9B3A-40A6CB40017F}">
      <dgm:prSet/>
      <dgm:spPr/>
      <dgm:t>
        <a:bodyPr/>
        <a:lstStyle/>
        <a:p>
          <a:endParaRPr lang="es-PE"/>
        </a:p>
      </dgm:t>
    </dgm:pt>
    <dgm:pt modelId="{E3121530-DFEC-4B5B-B16C-E376DD8782A0}" type="sibTrans" cxnId="{260F2167-4E1E-4F3E-9B3A-40A6CB40017F}">
      <dgm:prSet/>
      <dgm:spPr/>
      <dgm:t>
        <a:bodyPr/>
        <a:lstStyle/>
        <a:p>
          <a:endParaRPr lang="es-PE"/>
        </a:p>
      </dgm:t>
    </dgm:pt>
    <dgm:pt modelId="{DCDCADEE-7B5B-4138-A08D-E4529D9EADAF}">
      <dgm:prSet phldrT="[Texto]" phldr="0"/>
      <dgm:spPr/>
      <dgm:t>
        <a:bodyPr/>
        <a:lstStyle/>
        <a:p>
          <a:r>
            <a:rPr lang="es-ES" dirty="0"/>
            <a:t>Procedural </a:t>
          </a:r>
          <a:r>
            <a:rPr lang="es-ES" dirty="0" err="1"/>
            <a:t>matters</a:t>
          </a:r>
          <a:endParaRPr lang="es-ES" dirty="0"/>
        </a:p>
        <a:p>
          <a:r>
            <a:rPr lang="es-PE" dirty="0"/>
            <a:t>Budget</a:t>
          </a:r>
        </a:p>
      </dgm:t>
    </dgm:pt>
    <dgm:pt modelId="{328F1891-3515-4002-B540-07ECED452121}" type="parTrans" cxnId="{B7E7FDAD-CD51-4095-8956-27BF398A79FD}">
      <dgm:prSet/>
      <dgm:spPr/>
      <dgm:t>
        <a:bodyPr/>
        <a:lstStyle/>
        <a:p>
          <a:endParaRPr lang="es-PE"/>
        </a:p>
      </dgm:t>
    </dgm:pt>
    <dgm:pt modelId="{8B51AD60-3164-4200-8A9E-2A60234FA717}" type="sibTrans" cxnId="{B7E7FDAD-CD51-4095-8956-27BF398A79FD}">
      <dgm:prSet/>
      <dgm:spPr/>
      <dgm:t>
        <a:bodyPr/>
        <a:lstStyle/>
        <a:p>
          <a:endParaRPr lang="es-PE"/>
        </a:p>
      </dgm:t>
    </dgm:pt>
    <dgm:pt modelId="{677C7A94-AAF5-49EF-B5AE-D0B9D95D42D5}">
      <dgm:prSet phldrT="[Texto]" phldr="0"/>
      <dgm:spPr/>
      <dgm:t>
        <a:bodyPr/>
        <a:lstStyle/>
        <a:p>
          <a:r>
            <a:rPr lang="es-ES" dirty="0"/>
            <a:t>Land </a:t>
          </a:r>
          <a:r>
            <a:rPr lang="es-ES" dirty="0" err="1"/>
            <a:t>Tenure</a:t>
          </a:r>
          <a:endParaRPr lang="es-PE" dirty="0"/>
        </a:p>
      </dgm:t>
    </dgm:pt>
    <dgm:pt modelId="{AC6D155C-0171-4321-BB1D-D4E39E90FA02}" type="parTrans" cxnId="{5CB10563-8799-4328-AAC4-C04D7175C0C6}">
      <dgm:prSet/>
      <dgm:spPr/>
      <dgm:t>
        <a:bodyPr/>
        <a:lstStyle/>
        <a:p>
          <a:endParaRPr lang="es-PE"/>
        </a:p>
      </dgm:t>
    </dgm:pt>
    <dgm:pt modelId="{FB4FD141-7E2C-4B41-A1B2-7EFB5A2FAB8B}" type="sibTrans" cxnId="{5CB10563-8799-4328-AAC4-C04D7175C0C6}">
      <dgm:prSet/>
      <dgm:spPr/>
      <dgm:t>
        <a:bodyPr/>
        <a:lstStyle/>
        <a:p>
          <a:endParaRPr lang="es-PE"/>
        </a:p>
      </dgm:t>
    </dgm:pt>
    <dgm:pt modelId="{234F142B-CE5F-454F-9F2E-48B7F16FDDAA}">
      <dgm:prSet phldrT="[Texto]" phldr="0"/>
      <dgm:spPr/>
      <dgm:t>
        <a:bodyPr/>
        <a:lstStyle/>
        <a:p>
          <a:r>
            <a:rPr lang="es-ES" dirty="0"/>
            <a:t>Gender</a:t>
          </a:r>
          <a:endParaRPr lang="es-PE" dirty="0"/>
        </a:p>
      </dgm:t>
    </dgm:pt>
    <dgm:pt modelId="{B83283BA-DBB9-4EC3-973E-A748F6364670}" type="parTrans" cxnId="{4614F2E8-39CD-436B-8EDB-2C9167365454}">
      <dgm:prSet/>
      <dgm:spPr/>
      <dgm:t>
        <a:bodyPr/>
        <a:lstStyle/>
        <a:p>
          <a:endParaRPr lang="es-PE"/>
        </a:p>
      </dgm:t>
    </dgm:pt>
    <dgm:pt modelId="{0A0A89DD-F794-4783-AD9C-02038E0C1901}" type="sibTrans" cxnId="{4614F2E8-39CD-436B-8EDB-2C9167365454}">
      <dgm:prSet/>
      <dgm:spPr/>
      <dgm:t>
        <a:bodyPr/>
        <a:lstStyle/>
        <a:p>
          <a:endParaRPr lang="es-PE"/>
        </a:p>
      </dgm:t>
    </dgm:pt>
    <dgm:pt modelId="{E3600CE4-1477-4782-818D-F574D2276C9A}">
      <dgm:prSet phldrT="[Texto]" phldr="0"/>
      <dgm:spPr/>
      <dgm:t>
        <a:bodyPr/>
        <a:lstStyle/>
        <a:p>
          <a:r>
            <a:rPr lang="es-ES" dirty="0"/>
            <a:t>Sand and </a:t>
          </a:r>
          <a:r>
            <a:rPr lang="es-ES" dirty="0" err="1"/>
            <a:t>dust</a:t>
          </a:r>
          <a:r>
            <a:rPr lang="es-ES" dirty="0"/>
            <a:t> </a:t>
          </a:r>
          <a:r>
            <a:rPr lang="es-ES" dirty="0" err="1"/>
            <a:t>storms</a:t>
          </a:r>
          <a:endParaRPr lang="es-PE" dirty="0"/>
        </a:p>
      </dgm:t>
    </dgm:pt>
    <dgm:pt modelId="{D547A1B5-D6B0-494E-AC7B-9F30979D62B9}" type="parTrans" cxnId="{8245E62D-5B30-4B64-B4EC-814ED85C2C83}">
      <dgm:prSet/>
      <dgm:spPr/>
      <dgm:t>
        <a:bodyPr/>
        <a:lstStyle/>
        <a:p>
          <a:endParaRPr lang="es-PE"/>
        </a:p>
      </dgm:t>
    </dgm:pt>
    <dgm:pt modelId="{1E09072D-13A7-4749-BE3D-8F6BE567BED8}" type="sibTrans" cxnId="{8245E62D-5B30-4B64-B4EC-814ED85C2C83}">
      <dgm:prSet/>
      <dgm:spPr/>
      <dgm:t>
        <a:bodyPr/>
        <a:lstStyle/>
        <a:p>
          <a:endParaRPr lang="es-PE"/>
        </a:p>
      </dgm:t>
    </dgm:pt>
    <dgm:pt modelId="{A080A1CF-9C62-49E6-AF39-AEB963425F83}">
      <dgm:prSet phldrT="[Texto]" phldr="0"/>
      <dgm:spPr/>
      <dgm:t>
        <a:bodyPr/>
        <a:lstStyle/>
        <a:p>
          <a:r>
            <a:rPr lang="es-ES" dirty="0" err="1"/>
            <a:t>Implementation</a:t>
          </a:r>
          <a:r>
            <a:rPr lang="es-ES" dirty="0"/>
            <a:t> </a:t>
          </a:r>
          <a:r>
            <a:rPr lang="es-ES" dirty="0" err="1"/>
            <a:t>of</a:t>
          </a:r>
          <a:r>
            <a:rPr lang="es-ES" dirty="0"/>
            <a:t> </a:t>
          </a:r>
          <a:r>
            <a:rPr lang="es-ES" dirty="0" err="1"/>
            <a:t>the</a:t>
          </a:r>
          <a:r>
            <a:rPr lang="es-ES" dirty="0"/>
            <a:t> </a:t>
          </a:r>
          <a:r>
            <a:rPr lang="es-ES" dirty="0" err="1"/>
            <a:t>Convention</a:t>
          </a:r>
          <a:endParaRPr lang="es-PE" dirty="0"/>
        </a:p>
      </dgm:t>
    </dgm:pt>
    <dgm:pt modelId="{D3791CA3-F98B-4DFE-AB35-C44C49FBEA97}" type="parTrans" cxnId="{43CBAB30-91AD-46E8-BC3A-BF9AF141F3C8}">
      <dgm:prSet/>
      <dgm:spPr/>
      <dgm:t>
        <a:bodyPr/>
        <a:lstStyle/>
        <a:p>
          <a:endParaRPr lang="es-PE"/>
        </a:p>
      </dgm:t>
    </dgm:pt>
    <dgm:pt modelId="{DCD83BA0-2914-44BA-8660-B9BDB43463E6}" type="sibTrans" cxnId="{43CBAB30-91AD-46E8-BC3A-BF9AF141F3C8}">
      <dgm:prSet/>
      <dgm:spPr/>
      <dgm:t>
        <a:bodyPr/>
        <a:lstStyle/>
        <a:p>
          <a:endParaRPr lang="es-PE"/>
        </a:p>
      </dgm:t>
    </dgm:pt>
    <dgm:pt modelId="{5D44C162-8795-471A-819E-8B3568A7ACB7}" type="pres">
      <dgm:prSet presAssocID="{51C1F13B-4997-4F5C-B35B-95D98058FE39}" presName="diagram" presStyleCnt="0">
        <dgm:presLayoutVars>
          <dgm:dir/>
          <dgm:resizeHandles val="exact"/>
        </dgm:presLayoutVars>
      </dgm:prSet>
      <dgm:spPr/>
    </dgm:pt>
    <dgm:pt modelId="{E8FE41D6-BFC5-402B-BBDD-008E34EC34B5}" type="pres">
      <dgm:prSet presAssocID="{A6E23106-4606-42A2-A478-171325FEE3A1}" presName="node" presStyleLbl="node1" presStyleIdx="0" presStyleCnt="9">
        <dgm:presLayoutVars>
          <dgm:bulletEnabled val="1"/>
        </dgm:presLayoutVars>
      </dgm:prSet>
      <dgm:spPr/>
    </dgm:pt>
    <dgm:pt modelId="{8284367D-49EE-4B4A-885A-994B838B4F7E}" type="pres">
      <dgm:prSet presAssocID="{4310FA86-F78C-46BE-9161-24D2AF24AD86}" presName="sibTrans" presStyleCnt="0"/>
      <dgm:spPr/>
    </dgm:pt>
    <dgm:pt modelId="{2A8395DC-D13F-491B-871D-0652AD258761}" type="pres">
      <dgm:prSet presAssocID="{A2CAE343-F930-493C-AA6B-963E3CB3B0EC}" presName="node" presStyleLbl="node1" presStyleIdx="1" presStyleCnt="9">
        <dgm:presLayoutVars>
          <dgm:bulletEnabled val="1"/>
        </dgm:presLayoutVars>
      </dgm:prSet>
      <dgm:spPr/>
    </dgm:pt>
    <dgm:pt modelId="{98973507-0449-4A0A-A2D7-5F00A46FDEB2}" type="pres">
      <dgm:prSet presAssocID="{65315A6C-6A90-4733-9482-DB2E9CE6313C}" presName="sibTrans" presStyleCnt="0"/>
      <dgm:spPr/>
    </dgm:pt>
    <dgm:pt modelId="{1BD180CA-4126-4B0E-BFEE-17CA80042CDA}" type="pres">
      <dgm:prSet presAssocID="{40AEABB2-0BD9-4DDF-8BE0-3C125260F412}" presName="node" presStyleLbl="node1" presStyleIdx="2" presStyleCnt="9">
        <dgm:presLayoutVars>
          <dgm:bulletEnabled val="1"/>
        </dgm:presLayoutVars>
      </dgm:prSet>
      <dgm:spPr/>
    </dgm:pt>
    <dgm:pt modelId="{3057F78B-84E8-4E9F-8B93-C6A28C15A9C7}" type="pres">
      <dgm:prSet presAssocID="{ED7A2448-6AD1-4F44-9AE4-F60D679A5171}" presName="sibTrans" presStyleCnt="0"/>
      <dgm:spPr/>
    </dgm:pt>
    <dgm:pt modelId="{EBA41768-01C6-4BCD-BEAC-BC0BC3F76B56}" type="pres">
      <dgm:prSet presAssocID="{AA479677-CA84-46CD-85F9-F5E3F693DE72}" presName="node" presStyleLbl="node1" presStyleIdx="3" presStyleCnt="9">
        <dgm:presLayoutVars>
          <dgm:bulletEnabled val="1"/>
        </dgm:presLayoutVars>
      </dgm:prSet>
      <dgm:spPr/>
    </dgm:pt>
    <dgm:pt modelId="{AA89B8ED-A65D-43DD-B4C1-8F1A82C65522}" type="pres">
      <dgm:prSet presAssocID="{E3121530-DFEC-4B5B-B16C-E376DD8782A0}" presName="sibTrans" presStyleCnt="0"/>
      <dgm:spPr/>
    </dgm:pt>
    <dgm:pt modelId="{DAC9D954-24D3-4576-813D-283FDDD04B94}" type="pres">
      <dgm:prSet presAssocID="{677C7A94-AAF5-49EF-B5AE-D0B9D95D42D5}" presName="node" presStyleLbl="node1" presStyleIdx="4" presStyleCnt="9">
        <dgm:presLayoutVars>
          <dgm:bulletEnabled val="1"/>
        </dgm:presLayoutVars>
      </dgm:prSet>
      <dgm:spPr/>
    </dgm:pt>
    <dgm:pt modelId="{DADBDFB2-3EA0-4717-B3D5-F7F4CBE147BE}" type="pres">
      <dgm:prSet presAssocID="{FB4FD141-7E2C-4B41-A1B2-7EFB5A2FAB8B}" presName="sibTrans" presStyleCnt="0"/>
      <dgm:spPr/>
    </dgm:pt>
    <dgm:pt modelId="{4FD0C4C7-21EF-43A7-9522-FD9F2A9F9DA5}" type="pres">
      <dgm:prSet presAssocID="{234F142B-CE5F-454F-9F2E-48B7F16FDDAA}" presName="node" presStyleLbl="node1" presStyleIdx="5" presStyleCnt="9">
        <dgm:presLayoutVars>
          <dgm:bulletEnabled val="1"/>
        </dgm:presLayoutVars>
      </dgm:prSet>
      <dgm:spPr/>
    </dgm:pt>
    <dgm:pt modelId="{B0214A17-7570-44D8-ADFC-031C0C4DF9EC}" type="pres">
      <dgm:prSet presAssocID="{0A0A89DD-F794-4783-AD9C-02038E0C1901}" presName="sibTrans" presStyleCnt="0"/>
      <dgm:spPr/>
    </dgm:pt>
    <dgm:pt modelId="{D53FD559-9E17-41E5-ABE2-B89F656BA39E}" type="pres">
      <dgm:prSet presAssocID="{E3600CE4-1477-4782-818D-F574D2276C9A}" presName="node" presStyleLbl="node1" presStyleIdx="6" presStyleCnt="9">
        <dgm:presLayoutVars>
          <dgm:bulletEnabled val="1"/>
        </dgm:presLayoutVars>
      </dgm:prSet>
      <dgm:spPr/>
    </dgm:pt>
    <dgm:pt modelId="{5581B109-0EEE-4AD2-9592-45719C98D2CC}" type="pres">
      <dgm:prSet presAssocID="{1E09072D-13A7-4749-BE3D-8F6BE567BED8}" presName="sibTrans" presStyleCnt="0"/>
      <dgm:spPr/>
    </dgm:pt>
    <dgm:pt modelId="{1EDFE1F7-C321-4B9C-A81F-1AFC55779609}" type="pres">
      <dgm:prSet presAssocID="{A080A1CF-9C62-49E6-AF39-AEB963425F83}" presName="node" presStyleLbl="node1" presStyleIdx="7" presStyleCnt="9">
        <dgm:presLayoutVars>
          <dgm:bulletEnabled val="1"/>
        </dgm:presLayoutVars>
      </dgm:prSet>
      <dgm:spPr/>
    </dgm:pt>
    <dgm:pt modelId="{0B6EE012-5C98-44F8-9E9E-544FF9865C1F}" type="pres">
      <dgm:prSet presAssocID="{DCD83BA0-2914-44BA-8660-B9BDB43463E6}" presName="sibTrans" presStyleCnt="0"/>
      <dgm:spPr/>
    </dgm:pt>
    <dgm:pt modelId="{CB755B80-7C66-4EF3-9830-0DFF84F93864}" type="pres">
      <dgm:prSet presAssocID="{DCDCADEE-7B5B-4138-A08D-E4529D9EADAF}" presName="node" presStyleLbl="node1" presStyleIdx="8" presStyleCnt="9">
        <dgm:presLayoutVars>
          <dgm:bulletEnabled val="1"/>
        </dgm:presLayoutVars>
      </dgm:prSet>
      <dgm:spPr/>
    </dgm:pt>
  </dgm:ptLst>
  <dgm:cxnLst>
    <dgm:cxn modelId="{AE1FD102-00CA-4032-B298-9B5F72E6D8A1}" type="presOf" srcId="{234F142B-CE5F-454F-9F2E-48B7F16FDDAA}" destId="{4FD0C4C7-21EF-43A7-9522-FD9F2A9F9DA5}" srcOrd="0" destOrd="0" presId="urn:microsoft.com/office/officeart/2005/8/layout/default"/>
    <dgm:cxn modelId="{14085104-14F5-4775-9132-7A2E3FFC9A9F}" type="presOf" srcId="{40AEABB2-0BD9-4DDF-8BE0-3C125260F412}" destId="{1BD180CA-4126-4B0E-BFEE-17CA80042CDA}" srcOrd="0" destOrd="0" presId="urn:microsoft.com/office/officeart/2005/8/layout/default"/>
    <dgm:cxn modelId="{CB7CDD16-CCFB-409C-8A6D-2EC75468410B}" type="presOf" srcId="{677C7A94-AAF5-49EF-B5AE-D0B9D95D42D5}" destId="{DAC9D954-24D3-4576-813D-283FDDD04B94}" srcOrd="0" destOrd="0" presId="urn:microsoft.com/office/officeart/2005/8/layout/default"/>
    <dgm:cxn modelId="{9DAB2619-ECC0-44B1-95D5-0CD08F7DAC69}" type="presOf" srcId="{E3600CE4-1477-4782-818D-F574D2276C9A}" destId="{D53FD559-9E17-41E5-ABE2-B89F656BA39E}" srcOrd="0" destOrd="0" presId="urn:microsoft.com/office/officeart/2005/8/layout/default"/>
    <dgm:cxn modelId="{3C3EEC1D-4534-4ED3-9D5C-5FB8097C485D}" type="presOf" srcId="{DCDCADEE-7B5B-4138-A08D-E4529D9EADAF}" destId="{CB755B80-7C66-4EF3-9830-0DFF84F93864}" srcOrd="0" destOrd="0" presId="urn:microsoft.com/office/officeart/2005/8/layout/default"/>
    <dgm:cxn modelId="{8245E62D-5B30-4B64-B4EC-814ED85C2C83}" srcId="{51C1F13B-4997-4F5C-B35B-95D98058FE39}" destId="{E3600CE4-1477-4782-818D-F574D2276C9A}" srcOrd="6" destOrd="0" parTransId="{D547A1B5-D6B0-494E-AC7B-9F30979D62B9}" sibTransId="{1E09072D-13A7-4749-BE3D-8F6BE567BED8}"/>
    <dgm:cxn modelId="{43CBAB30-91AD-46E8-BC3A-BF9AF141F3C8}" srcId="{51C1F13B-4997-4F5C-B35B-95D98058FE39}" destId="{A080A1CF-9C62-49E6-AF39-AEB963425F83}" srcOrd="7" destOrd="0" parTransId="{D3791CA3-F98B-4DFE-AB35-C44C49FBEA97}" sibTransId="{DCD83BA0-2914-44BA-8660-B9BDB43463E6}"/>
    <dgm:cxn modelId="{86531232-44A1-4DC9-899E-AEA3DBF7BA87}" type="presOf" srcId="{A080A1CF-9C62-49E6-AF39-AEB963425F83}" destId="{1EDFE1F7-C321-4B9C-A81F-1AFC55779609}" srcOrd="0" destOrd="0" presId="urn:microsoft.com/office/officeart/2005/8/layout/default"/>
    <dgm:cxn modelId="{5CB10563-8799-4328-AAC4-C04D7175C0C6}" srcId="{51C1F13B-4997-4F5C-B35B-95D98058FE39}" destId="{677C7A94-AAF5-49EF-B5AE-D0B9D95D42D5}" srcOrd="4" destOrd="0" parTransId="{AC6D155C-0171-4321-BB1D-D4E39E90FA02}" sibTransId="{FB4FD141-7E2C-4B41-A1B2-7EFB5A2FAB8B}"/>
    <dgm:cxn modelId="{488AD346-34B8-4F33-ACDE-0F9D52263924}" type="presOf" srcId="{AA479677-CA84-46CD-85F9-F5E3F693DE72}" destId="{EBA41768-01C6-4BCD-BEAC-BC0BC3F76B56}" srcOrd="0" destOrd="0" presId="urn:microsoft.com/office/officeart/2005/8/layout/default"/>
    <dgm:cxn modelId="{1371F046-DFBD-4FF4-9ACF-3581967E12EF}" type="presOf" srcId="{A2CAE343-F930-493C-AA6B-963E3CB3B0EC}" destId="{2A8395DC-D13F-491B-871D-0652AD258761}" srcOrd="0" destOrd="0" presId="urn:microsoft.com/office/officeart/2005/8/layout/default"/>
    <dgm:cxn modelId="{260F2167-4E1E-4F3E-9B3A-40A6CB40017F}" srcId="{51C1F13B-4997-4F5C-B35B-95D98058FE39}" destId="{AA479677-CA84-46CD-85F9-F5E3F693DE72}" srcOrd="3" destOrd="0" parTransId="{59DAF7FB-0679-41F2-8D2C-FEEA9D55691B}" sibTransId="{E3121530-DFEC-4B5B-B16C-E376DD8782A0}"/>
    <dgm:cxn modelId="{8794FA4E-8871-4BF8-B6BA-A986C1DDD05C}" srcId="{51C1F13B-4997-4F5C-B35B-95D98058FE39}" destId="{A6E23106-4606-42A2-A478-171325FEE3A1}" srcOrd="0" destOrd="0" parTransId="{182582EB-1477-4254-BCB3-8E11A6850732}" sibTransId="{4310FA86-F78C-46BE-9161-24D2AF24AD86}"/>
    <dgm:cxn modelId="{F060067F-10CE-4290-8848-60ADAC4BFA26}" srcId="{51C1F13B-4997-4F5C-B35B-95D98058FE39}" destId="{A2CAE343-F930-493C-AA6B-963E3CB3B0EC}" srcOrd="1" destOrd="0" parTransId="{8C82510A-7F51-4CDC-BEB5-32A66B5A9DE7}" sibTransId="{65315A6C-6A90-4733-9482-DB2E9CE6313C}"/>
    <dgm:cxn modelId="{C66690A6-248D-4D6D-8EC6-E8E771C7CE71}" type="presOf" srcId="{A6E23106-4606-42A2-A478-171325FEE3A1}" destId="{E8FE41D6-BFC5-402B-BBDD-008E34EC34B5}" srcOrd="0" destOrd="0" presId="urn:microsoft.com/office/officeart/2005/8/layout/default"/>
    <dgm:cxn modelId="{B7E7FDAD-CD51-4095-8956-27BF398A79FD}" srcId="{51C1F13B-4997-4F5C-B35B-95D98058FE39}" destId="{DCDCADEE-7B5B-4138-A08D-E4529D9EADAF}" srcOrd="8" destOrd="0" parTransId="{328F1891-3515-4002-B540-07ECED452121}" sibTransId="{8B51AD60-3164-4200-8A9E-2A60234FA717}"/>
    <dgm:cxn modelId="{207E5FB5-B3F4-4E0E-8BAF-7041777BBAF5}" srcId="{51C1F13B-4997-4F5C-B35B-95D98058FE39}" destId="{40AEABB2-0BD9-4DDF-8BE0-3C125260F412}" srcOrd="2" destOrd="0" parTransId="{68FD15A3-5F2D-407E-AD50-496B789E590F}" sibTransId="{ED7A2448-6AD1-4F44-9AE4-F60D679A5171}"/>
    <dgm:cxn modelId="{1B4815C8-F57A-4C66-99C0-C621D6DD9CF4}" type="presOf" srcId="{51C1F13B-4997-4F5C-B35B-95D98058FE39}" destId="{5D44C162-8795-471A-819E-8B3568A7ACB7}" srcOrd="0" destOrd="0" presId="urn:microsoft.com/office/officeart/2005/8/layout/default"/>
    <dgm:cxn modelId="{4614F2E8-39CD-436B-8EDB-2C9167365454}" srcId="{51C1F13B-4997-4F5C-B35B-95D98058FE39}" destId="{234F142B-CE5F-454F-9F2E-48B7F16FDDAA}" srcOrd="5" destOrd="0" parTransId="{B83283BA-DBB9-4EC3-973E-A748F6364670}" sibTransId="{0A0A89DD-F794-4783-AD9C-02038E0C1901}"/>
    <dgm:cxn modelId="{E48C2F61-CD10-41AD-BEE8-6A39C7DDEA59}" type="presParOf" srcId="{5D44C162-8795-471A-819E-8B3568A7ACB7}" destId="{E8FE41D6-BFC5-402B-BBDD-008E34EC34B5}" srcOrd="0" destOrd="0" presId="urn:microsoft.com/office/officeart/2005/8/layout/default"/>
    <dgm:cxn modelId="{2E93A04F-21C7-424C-B7B2-775EB60C66DD}" type="presParOf" srcId="{5D44C162-8795-471A-819E-8B3568A7ACB7}" destId="{8284367D-49EE-4B4A-885A-994B838B4F7E}" srcOrd="1" destOrd="0" presId="urn:microsoft.com/office/officeart/2005/8/layout/default"/>
    <dgm:cxn modelId="{32781531-C208-450C-9C48-96DE2F00F1E6}" type="presParOf" srcId="{5D44C162-8795-471A-819E-8B3568A7ACB7}" destId="{2A8395DC-D13F-491B-871D-0652AD258761}" srcOrd="2" destOrd="0" presId="urn:microsoft.com/office/officeart/2005/8/layout/default"/>
    <dgm:cxn modelId="{A9B87661-0474-4E46-846F-E11F007B50A6}" type="presParOf" srcId="{5D44C162-8795-471A-819E-8B3568A7ACB7}" destId="{98973507-0449-4A0A-A2D7-5F00A46FDEB2}" srcOrd="3" destOrd="0" presId="urn:microsoft.com/office/officeart/2005/8/layout/default"/>
    <dgm:cxn modelId="{15112198-7420-4267-9D4D-D74D90B13F6A}" type="presParOf" srcId="{5D44C162-8795-471A-819E-8B3568A7ACB7}" destId="{1BD180CA-4126-4B0E-BFEE-17CA80042CDA}" srcOrd="4" destOrd="0" presId="urn:microsoft.com/office/officeart/2005/8/layout/default"/>
    <dgm:cxn modelId="{A20D68FF-F713-43D8-ADAC-6053A268D6F1}" type="presParOf" srcId="{5D44C162-8795-471A-819E-8B3568A7ACB7}" destId="{3057F78B-84E8-4E9F-8B93-C6A28C15A9C7}" srcOrd="5" destOrd="0" presId="urn:microsoft.com/office/officeart/2005/8/layout/default"/>
    <dgm:cxn modelId="{1F17BC53-DA9B-49C8-B86D-BD247C5144BD}" type="presParOf" srcId="{5D44C162-8795-471A-819E-8B3568A7ACB7}" destId="{EBA41768-01C6-4BCD-BEAC-BC0BC3F76B56}" srcOrd="6" destOrd="0" presId="urn:microsoft.com/office/officeart/2005/8/layout/default"/>
    <dgm:cxn modelId="{73878E3D-6C13-41B8-B712-C8C1CA460B61}" type="presParOf" srcId="{5D44C162-8795-471A-819E-8B3568A7ACB7}" destId="{AA89B8ED-A65D-43DD-B4C1-8F1A82C65522}" srcOrd="7" destOrd="0" presId="urn:microsoft.com/office/officeart/2005/8/layout/default"/>
    <dgm:cxn modelId="{0823087A-529E-4799-8E49-08BD6D93B2E2}" type="presParOf" srcId="{5D44C162-8795-471A-819E-8B3568A7ACB7}" destId="{DAC9D954-24D3-4576-813D-283FDDD04B94}" srcOrd="8" destOrd="0" presId="urn:microsoft.com/office/officeart/2005/8/layout/default"/>
    <dgm:cxn modelId="{F90B9851-04E7-44B8-9A45-339760353E15}" type="presParOf" srcId="{5D44C162-8795-471A-819E-8B3568A7ACB7}" destId="{DADBDFB2-3EA0-4717-B3D5-F7F4CBE147BE}" srcOrd="9" destOrd="0" presId="urn:microsoft.com/office/officeart/2005/8/layout/default"/>
    <dgm:cxn modelId="{3D5584F5-051B-4A18-A84E-775D335E5C90}" type="presParOf" srcId="{5D44C162-8795-471A-819E-8B3568A7ACB7}" destId="{4FD0C4C7-21EF-43A7-9522-FD9F2A9F9DA5}" srcOrd="10" destOrd="0" presId="urn:microsoft.com/office/officeart/2005/8/layout/default"/>
    <dgm:cxn modelId="{55862F76-32C6-4C88-A1A6-E9E4636604F8}" type="presParOf" srcId="{5D44C162-8795-471A-819E-8B3568A7ACB7}" destId="{B0214A17-7570-44D8-ADFC-031C0C4DF9EC}" srcOrd="11" destOrd="0" presId="urn:microsoft.com/office/officeart/2005/8/layout/default"/>
    <dgm:cxn modelId="{ACD48577-F31F-489A-842D-2092A682D756}" type="presParOf" srcId="{5D44C162-8795-471A-819E-8B3568A7ACB7}" destId="{D53FD559-9E17-41E5-ABE2-B89F656BA39E}" srcOrd="12" destOrd="0" presId="urn:microsoft.com/office/officeart/2005/8/layout/default"/>
    <dgm:cxn modelId="{E2BEB9A0-67E3-4EF8-9D32-168F944AF3B8}" type="presParOf" srcId="{5D44C162-8795-471A-819E-8B3568A7ACB7}" destId="{5581B109-0EEE-4AD2-9592-45719C98D2CC}" srcOrd="13" destOrd="0" presId="urn:microsoft.com/office/officeart/2005/8/layout/default"/>
    <dgm:cxn modelId="{59B02183-B6E1-4F90-8DAB-926A35E292D9}" type="presParOf" srcId="{5D44C162-8795-471A-819E-8B3568A7ACB7}" destId="{1EDFE1F7-C321-4B9C-A81F-1AFC55779609}" srcOrd="14" destOrd="0" presId="urn:microsoft.com/office/officeart/2005/8/layout/default"/>
    <dgm:cxn modelId="{725538D1-9940-4F8A-8DFB-0D0AC7F80234}" type="presParOf" srcId="{5D44C162-8795-471A-819E-8B3568A7ACB7}" destId="{0B6EE012-5C98-44F8-9E9E-544FF9865C1F}" srcOrd="15" destOrd="0" presId="urn:microsoft.com/office/officeart/2005/8/layout/default"/>
    <dgm:cxn modelId="{A35628F1-C0F8-450F-BC93-3EBEA660076F}" type="presParOf" srcId="{5D44C162-8795-471A-819E-8B3568A7ACB7}" destId="{CB755B80-7C66-4EF3-9830-0DFF84F93864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5DCC65-13EF-4DDB-B85B-F3D59AD9B049}" type="doc">
      <dgm:prSet loTypeId="urn:microsoft.com/office/officeart/2005/8/layout/hProcess9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PE"/>
        </a:p>
      </dgm:t>
    </dgm:pt>
    <dgm:pt modelId="{558B20D0-3616-4053-A9C0-55DDC48329E6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Regional online meetings – CSO Panel</a:t>
          </a:r>
        </a:p>
        <a:p>
          <a:r>
            <a:rPr lang="es-ES" sz="1600" dirty="0" err="1">
              <a:solidFill>
                <a:schemeClr val="tx1"/>
              </a:solidFill>
            </a:rPr>
            <a:t>Consultations</a:t>
          </a:r>
          <a:r>
            <a:rPr lang="es-ES" sz="1600" dirty="0">
              <a:solidFill>
                <a:schemeClr val="tx1"/>
              </a:solidFill>
            </a:rPr>
            <a:t> </a:t>
          </a:r>
          <a:r>
            <a:rPr lang="es-ES" sz="1600" dirty="0" err="1">
              <a:solidFill>
                <a:schemeClr val="tx1"/>
              </a:solidFill>
            </a:rPr>
            <a:t>of</a:t>
          </a:r>
          <a:r>
            <a:rPr lang="es-ES" sz="1600" dirty="0">
              <a:solidFill>
                <a:schemeClr val="tx1"/>
              </a:solidFill>
            </a:rPr>
            <a:t> UNCCD Caucus and </a:t>
          </a:r>
          <a:r>
            <a:rPr lang="es-ES" sz="1600" dirty="0" err="1">
              <a:solidFill>
                <a:schemeClr val="tx1"/>
              </a:solidFill>
            </a:rPr>
            <a:t>other</a:t>
          </a:r>
          <a:r>
            <a:rPr lang="es-ES" sz="1600" dirty="0">
              <a:solidFill>
                <a:schemeClr val="tx1"/>
              </a:solidFill>
            </a:rPr>
            <a:t> </a:t>
          </a:r>
          <a:r>
            <a:rPr lang="es-ES" sz="1600" dirty="0" err="1">
              <a:solidFill>
                <a:schemeClr val="tx1"/>
              </a:solidFill>
            </a:rPr>
            <a:t>groups</a:t>
          </a:r>
          <a:endParaRPr lang="es-PE" sz="1600" dirty="0">
            <a:solidFill>
              <a:schemeClr val="tx1"/>
            </a:solidFill>
          </a:endParaRPr>
        </a:p>
        <a:p>
          <a:r>
            <a:rPr lang="es-PE" sz="1600" b="1" dirty="0">
              <a:solidFill>
                <a:schemeClr val="tx1"/>
              </a:solidFill>
            </a:rPr>
            <a:t>June-August</a:t>
          </a:r>
          <a:endParaRPr lang="es-PE" sz="1600" b="0" dirty="0">
            <a:solidFill>
              <a:schemeClr val="tx1"/>
            </a:solidFill>
          </a:endParaRPr>
        </a:p>
      </dgm:t>
    </dgm:pt>
    <dgm:pt modelId="{FF1CE2E4-5B2A-4A8D-84E3-45F829B3FEDC}" type="parTrans" cxnId="{93FF4844-C28B-44BF-90CA-6B45BD58867F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5F68E42F-7374-4EA1-87F3-9841BAD2C602}" type="sibTrans" cxnId="{93FF4844-C28B-44BF-90CA-6B45BD58867F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EABD0994-5812-4B7F-B7F1-F8054257E8F6}">
      <dgm:prSet phldrT="[Texto]" custT="1"/>
      <dgm:spPr/>
      <dgm:t>
        <a:bodyPr/>
        <a:lstStyle/>
        <a:p>
          <a:r>
            <a:rPr lang="es-PE" sz="1600" dirty="0">
              <a:solidFill>
                <a:schemeClr val="tx1"/>
              </a:solidFill>
            </a:rPr>
            <a:t>Online </a:t>
          </a:r>
          <a:r>
            <a:rPr lang="es-PE" sz="1600" dirty="0" err="1">
              <a:solidFill>
                <a:schemeClr val="tx1"/>
              </a:solidFill>
            </a:rPr>
            <a:t>consultation</a:t>
          </a:r>
          <a:r>
            <a:rPr lang="es-PE" sz="1600" dirty="0">
              <a:solidFill>
                <a:schemeClr val="tx1"/>
              </a:solidFill>
            </a:rPr>
            <a:t> </a:t>
          </a:r>
          <a:r>
            <a:rPr lang="es-PE" sz="1600" dirty="0" err="1">
              <a:solidFill>
                <a:schemeClr val="tx1"/>
              </a:solidFill>
            </a:rPr>
            <a:t>for</a:t>
          </a:r>
          <a:r>
            <a:rPr lang="es-PE" sz="1600" dirty="0">
              <a:solidFill>
                <a:schemeClr val="tx1"/>
              </a:solidFill>
            </a:rPr>
            <a:t> </a:t>
          </a:r>
          <a:r>
            <a:rPr lang="es-PE" sz="1600" dirty="0" err="1">
              <a:solidFill>
                <a:schemeClr val="tx1"/>
              </a:solidFill>
            </a:rPr>
            <a:t>validation</a:t>
          </a:r>
          <a:r>
            <a:rPr lang="es-PE" sz="1600" dirty="0">
              <a:solidFill>
                <a:schemeClr val="tx1"/>
              </a:solidFill>
            </a:rPr>
            <a:t> </a:t>
          </a:r>
          <a:r>
            <a:rPr lang="es-PE" sz="1600" dirty="0" err="1">
              <a:solidFill>
                <a:schemeClr val="tx1"/>
              </a:solidFill>
            </a:rPr>
            <a:t>of</a:t>
          </a:r>
          <a:r>
            <a:rPr lang="es-PE" sz="1600" dirty="0">
              <a:solidFill>
                <a:schemeClr val="tx1"/>
              </a:solidFill>
            </a:rPr>
            <a:t> COP17 </a:t>
          </a:r>
          <a:r>
            <a:rPr lang="es-PE" sz="1600" dirty="0" err="1">
              <a:solidFill>
                <a:schemeClr val="tx1"/>
              </a:solidFill>
            </a:rPr>
            <a:t>key</a:t>
          </a:r>
          <a:r>
            <a:rPr lang="es-PE" sz="1600" dirty="0">
              <a:solidFill>
                <a:schemeClr val="tx1"/>
              </a:solidFill>
            </a:rPr>
            <a:t> </a:t>
          </a:r>
          <a:r>
            <a:rPr lang="es-PE" sz="1600" dirty="0" err="1">
              <a:solidFill>
                <a:schemeClr val="tx1"/>
              </a:solidFill>
            </a:rPr>
            <a:t>messages</a:t>
          </a:r>
          <a:endParaRPr lang="es-PE" sz="1600" dirty="0">
            <a:solidFill>
              <a:schemeClr val="tx1"/>
            </a:solidFill>
          </a:endParaRPr>
        </a:p>
        <a:p>
          <a:r>
            <a:rPr lang="es-PE" sz="1600" dirty="0">
              <a:solidFill>
                <a:schemeClr val="tx1"/>
              </a:solidFill>
            </a:rPr>
            <a:t>CSO Panel </a:t>
          </a:r>
        </a:p>
        <a:p>
          <a:r>
            <a:rPr lang="es-PE" sz="1600" b="1" dirty="0">
              <a:solidFill>
                <a:schemeClr val="tx1"/>
              </a:solidFill>
            </a:rPr>
            <a:t>August</a:t>
          </a:r>
        </a:p>
      </dgm:t>
    </dgm:pt>
    <dgm:pt modelId="{4D87493E-7E95-4337-B85F-F20238B14A87}" type="parTrans" cxnId="{9B61AF6F-167A-40FF-A0CA-EBB87F15A0F3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432B2E55-D907-4C6B-8B91-3B6A2EE8CC2E}" type="sibTrans" cxnId="{9B61AF6F-167A-40FF-A0CA-EBB87F15A0F3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6242AAD1-663A-4388-9487-FCD1F7B917D8}">
      <dgm:prSet phldrT="[Texto]" custT="1"/>
      <dgm:spPr/>
      <dgm:t>
        <a:bodyPr/>
        <a:lstStyle/>
        <a:p>
          <a:r>
            <a:rPr lang="es-PE" sz="1600">
              <a:solidFill>
                <a:schemeClr val="tx1"/>
              </a:solidFill>
            </a:rPr>
            <a:t>COP17 - Mongolia</a:t>
          </a:r>
        </a:p>
        <a:p>
          <a:r>
            <a:rPr lang="es-PE" sz="1600">
              <a:solidFill>
                <a:schemeClr val="tx1"/>
              </a:solidFill>
            </a:rPr>
            <a:t>In-person CSO preparatory meeting</a:t>
          </a:r>
        </a:p>
        <a:p>
          <a:r>
            <a:rPr lang="es-PE" sz="1600" b="1">
              <a:solidFill>
                <a:schemeClr val="tx1"/>
              </a:solidFill>
            </a:rPr>
            <a:t>August 16</a:t>
          </a:r>
          <a:endParaRPr lang="es-PE" sz="1600" b="1" dirty="0">
            <a:solidFill>
              <a:schemeClr val="tx1"/>
            </a:solidFill>
          </a:endParaRPr>
        </a:p>
      </dgm:t>
    </dgm:pt>
    <dgm:pt modelId="{CF3DB61C-33E2-4088-A105-E3C5096BC61A}" type="parTrans" cxnId="{59632E41-B5BC-45E0-AEAD-16E8E4397158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EEEB134E-6790-46CF-B500-531558CB2B9B}" type="sibTrans" cxnId="{59632E41-B5BC-45E0-AEAD-16E8E4397158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DFFE4FFB-04E1-4490-82AB-F62926A30FBB}">
      <dgm:prSet custT="1"/>
      <dgm:spPr/>
      <dgm:t>
        <a:bodyPr/>
        <a:lstStyle/>
        <a:p>
          <a:r>
            <a:rPr lang="es-PE" sz="1600">
              <a:solidFill>
                <a:schemeClr val="tx1"/>
              </a:solidFill>
            </a:rPr>
            <a:t>First online  informative meeting  </a:t>
          </a:r>
        </a:p>
        <a:p>
          <a:r>
            <a:rPr lang="es-PE" sz="1600">
              <a:solidFill>
                <a:schemeClr val="tx1"/>
              </a:solidFill>
            </a:rPr>
            <a:t>CSO Panel (global)</a:t>
          </a:r>
        </a:p>
        <a:p>
          <a:r>
            <a:rPr lang="es-PE" sz="1600" b="1">
              <a:solidFill>
                <a:schemeClr val="tx1"/>
              </a:solidFill>
            </a:rPr>
            <a:t>June 03</a:t>
          </a:r>
          <a:endParaRPr lang="es-PE" sz="1600" b="1" dirty="0">
            <a:solidFill>
              <a:schemeClr val="tx1"/>
            </a:solidFill>
          </a:endParaRPr>
        </a:p>
      </dgm:t>
    </dgm:pt>
    <dgm:pt modelId="{56BB45AA-A502-4AE9-9984-8B1DDE052592}" type="parTrans" cxnId="{92FF2810-C36C-4453-8039-14E1DEE429F9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C924EFBC-E879-401B-BB39-37F930AC432E}" type="sibTrans" cxnId="{92FF2810-C36C-4453-8039-14E1DEE429F9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8CB73695-8745-45E4-83F3-C7E5AECFC28D}">
      <dgm:prSet custT="1"/>
      <dgm:spPr/>
      <dgm:t>
        <a:bodyPr/>
        <a:lstStyle/>
        <a:p>
          <a:r>
            <a:rPr lang="es-PE" sz="1600">
              <a:solidFill>
                <a:schemeClr val="tx1"/>
              </a:solidFill>
            </a:rPr>
            <a:t>Thematic webinars on COP17 agenda topics - CSO Panel and Drynet CS4LDN Project</a:t>
          </a:r>
        </a:p>
        <a:p>
          <a:r>
            <a:rPr lang="es-PE" sz="1600" b="1">
              <a:solidFill>
                <a:schemeClr val="tx1"/>
              </a:solidFill>
            </a:rPr>
            <a:t>June-July</a:t>
          </a:r>
          <a:endParaRPr lang="es-PE" sz="1600" b="1" dirty="0">
            <a:solidFill>
              <a:schemeClr val="tx1"/>
            </a:solidFill>
          </a:endParaRPr>
        </a:p>
      </dgm:t>
    </dgm:pt>
    <dgm:pt modelId="{FA357095-DFE9-41B8-AA59-2DED3A6D0AF6}" type="parTrans" cxnId="{A47E5F3B-C374-493B-99DE-89860FDEC026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F10D3122-A460-4DF1-85F0-D4CC4B4E390C}" type="sibTrans" cxnId="{A47E5F3B-C374-493B-99DE-89860FDEC026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88F5C3B6-46A1-4089-B6FC-CEC81B3AD367}">
      <dgm:prSet phldrT="[Texto]" phldr="0" custT="1"/>
      <dgm:spPr/>
      <dgm:t>
        <a:bodyPr/>
        <a:lstStyle/>
        <a:p>
          <a:r>
            <a:rPr lang="es-PE" sz="1600" b="0" dirty="0">
              <a:solidFill>
                <a:schemeClr val="tx1"/>
              </a:solidFill>
            </a:rPr>
            <a:t>Online </a:t>
          </a:r>
          <a:r>
            <a:rPr lang="es-PE" sz="1600" b="0" dirty="0" err="1">
              <a:solidFill>
                <a:schemeClr val="tx1"/>
              </a:solidFill>
            </a:rPr>
            <a:t>consultation</a:t>
          </a:r>
          <a:r>
            <a:rPr lang="es-PE" sz="1600" b="0" dirty="0">
              <a:solidFill>
                <a:schemeClr val="tx1"/>
              </a:solidFill>
            </a:rPr>
            <a:t> </a:t>
          </a:r>
          <a:r>
            <a:rPr lang="es-PE" sz="1600" b="0" dirty="0" err="1">
              <a:solidFill>
                <a:schemeClr val="tx1"/>
              </a:solidFill>
            </a:rPr>
            <a:t>for</a:t>
          </a:r>
          <a:r>
            <a:rPr lang="es-PE" sz="1600" b="0" dirty="0">
              <a:solidFill>
                <a:schemeClr val="tx1"/>
              </a:solidFill>
            </a:rPr>
            <a:t> COP17 </a:t>
          </a:r>
          <a:r>
            <a:rPr lang="es-PE" sz="1600" b="0" dirty="0" err="1">
              <a:solidFill>
                <a:schemeClr val="tx1"/>
              </a:solidFill>
            </a:rPr>
            <a:t>key</a:t>
          </a:r>
          <a:r>
            <a:rPr lang="es-PE" sz="1600" b="0" dirty="0">
              <a:solidFill>
                <a:schemeClr val="tx1"/>
              </a:solidFill>
            </a:rPr>
            <a:t> </a:t>
          </a:r>
          <a:r>
            <a:rPr lang="es-PE" sz="1600" b="0" dirty="0" err="1">
              <a:solidFill>
                <a:schemeClr val="tx1"/>
              </a:solidFill>
            </a:rPr>
            <a:t>messages</a:t>
          </a:r>
          <a:r>
            <a:rPr lang="es-PE" sz="1600" b="0" dirty="0">
              <a:solidFill>
                <a:schemeClr val="tx1"/>
              </a:solidFill>
            </a:rPr>
            <a:t> (</a:t>
          </a:r>
          <a:r>
            <a:rPr lang="es-PE" sz="1600" b="0" dirty="0" err="1">
              <a:solidFill>
                <a:schemeClr val="tx1"/>
              </a:solidFill>
            </a:rPr>
            <a:t>building</a:t>
          </a:r>
          <a:r>
            <a:rPr lang="es-PE" sz="1600" b="0" dirty="0">
              <a:solidFill>
                <a:schemeClr val="tx1"/>
              </a:solidFill>
            </a:rPr>
            <a:t> </a:t>
          </a:r>
          <a:r>
            <a:rPr lang="es-PE" sz="1600" b="0" dirty="0" err="1">
              <a:solidFill>
                <a:schemeClr val="tx1"/>
              </a:solidFill>
            </a:rPr>
            <a:t>on</a:t>
          </a:r>
          <a:r>
            <a:rPr lang="es-PE" sz="1600" b="0" dirty="0">
              <a:solidFill>
                <a:schemeClr val="tx1"/>
              </a:solidFill>
            </a:rPr>
            <a:t> CRIC23 and D’A Summit)</a:t>
          </a:r>
        </a:p>
        <a:p>
          <a:r>
            <a:rPr lang="es-PE" sz="1600" b="0" dirty="0" err="1">
              <a:solidFill>
                <a:schemeClr val="tx1"/>
              </a:solidFill>
            </a:rPr>
            <a:t>Surveys</a:t>
          </a:r>
          <a:endParaRPr lang="es-PE" sz="1600" b="0" dirty="0">
            <a:solidFill>
              <a:schemeClr val="tx1"/>
            </a:solidFill>
          </a:endParaRPr>
        </a:p>
        <a:p>
          <a:r>
            <a:rPr lang="es-PE" sz="1600" b="1" dirty="0">
              <a:solidFill>
                <a:schemeClr val="tx1"/>
              </a:solidFill>
            </a:rPr>
            <a:t>June-</a:t>
          </a:r>
          <a:r>
            <a:rPr lang="es-PE" sz="1600" b="1" dirty="0" err="1">
              <a:solidFill>
                <a:schemeClr val="tx1"/>
              </a:solidFill>
            </a:rPr>
            <a:t>July</a:t>
          </a:r>
          <a:endParaRPr lang="es-PE" sz="1600" b="1" dirty="0">
            <a:solidFill>
              <a:schemeClr val="tx1"/>
            </a:solidFill>
          </a:endParaRPr>
        </a:p>
      </dgm:t>
    </dgm:pt>
    <dgm:pt modelId="{925F055D-3023-4629-B0E3-A71BCF80F3B6}" type="parTrans" cxnId="{F81C74C1-0528-47ED-B654-F927D4B21A26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DBBA16B2-D96C-4EC7-BD37-BD461754A221}" type="sibTrans" cxnId="{F81C74C1-0528-47ED-B654-F927D4B21A26}">
      <dgm:prSet/>
      <dgm:spPr/>
      <dgm:t>
        <a:bodyPr/>
        <a:lstStyle/>
        <a:p>
          <a:endParaRPr lang="es-PE" sz="1600">
            <a:solidFill>
              <a:schemeClr val="tx1"/>
            </a:solidFill>
          </a:endParaRPr>
        </a:p>
      </dgm:t>
    </dgm:pt>
    <dgm:pt modelId="{FF938DCC-5D0C-4617-B87C-A1DE78A87390}" type="pres">
      <dgm:prSet presAssocID="{1B5DCC65-13EF-4DDB-B85B-F3D59AD9B049}" presName="CompostProcess" presStyleCnt="0">
        <dgm:presLayoutVars>
          <dgm:dir/>
          <dgm:resizeHandles val="exact"/>
        </dgm:presLayoutVars>
      </dgm:prSet>
      <dgm:spPr/>
    </dgm:pt>
    <dgm:pt modelId="{614ADBE1-95DD-42E6-A61E-AAF454F87684}" type="pres">
      <dgm:prSet presAssocID="{1B5DCC65-13EF-4DDB-B85B-F3D59AD9B049}" presName="arrow" presStyleLbl="bgShp" presStyleIdx="0" presStyleCnt="1"/>
      <dgm:spPr/>
    </dgm:pt>
    <dgm:pt modelId="{8AD7C6AD-9E47-40EA-A93A-33DD2D430000}" type="pres">
      <dgm:prSet presAssocID="{1B5DCC65-13EF-4DDB-B85B-F3D59AD9B049}" presName="linearProcess" presStyleCnt="0"/>
      <dgm:spPr/>
    </dgm:pt>
    <dgm:pt modelId="{56D25E7E-0CB5-49C7-AB2B-940995905B28}" type="pres">
      <dgm:prSet presAssocID="{DFFE4FFB-04E1-4490-82AB-F62926A30FBB}" presName="textNode" presStyleLbl="node1" presStyleIdx="0" presStyleCnt="6">
        <dgm:presLayoutVars>
          <dgm:bulletEnabled val="1"/>
        </dgm:presLayoutVars>
      </dgm:prSet>
      <dgm:spPr/>
    </dgm:pt>
    <dgm:pt modelId="{DE8911C5-3380-43B4-B984-858E5B954C29}" type="pres">
      <dgm:prSet presAssocID="{C924EFBC-E879-401B-BB39-37F930AC432E}" presName="sibTrans" presStyleCnt="0"/>
      <dgm:spPr/>
    </dgm:pt>
    <dgm:pt modelId="{6F0CE8B9-99FE-42CF-BFD4-0A9073854A97}" type="pres">
      <dgm:prSet presAssocID="{8CB73695-8745-45E4-83F3-C7E5AECFC28D}" presName="textNode" presStyleLbl="node1" presStyleIdx="1" presStyleCnt="6">
        <dgm:presLayoutVars>
          <dgm:bulletEnabled val="1"/>
        </dgm:presLayoutVars>
      </dgm:prSet>
      <dgm:spPr/>
    </dgm:pt>
    <dgm:pt modelId="{62BA5FBB-21EA-43CA-B0E4-7DA2066ABCF7}" type="pres">
      <dgm:prSet presAssocID="{F10D3122-A460-4DF1-85F0-D4CC4B4E390C}" presName="sibTrans" presStyleCnt="0"/>
      <dgm:spPr/>
    </dgm:pt>
    <dgm:pt modelId="{EDC05FA7-9446-4126-B375-9121C9B4DE65}" type="pres">
      <dgm:prSet presAssocID="{88F5C3B6-46A1-4089-B6FC-CEC81B3AD367}" presName="textNode" presStyleLbl="node1" presStyleIdx="2" presStyleCnt="6">
        <dgm:presLayoutVars>
          <dgm:bulletEnabled val="1"/>
        </dgm:presLayoutVars>
      </dgm:prSet>
      <dgm:spPr/>
    </dgm:pt>
    <dgm:pt modelId="{4787A5BF-2D37-443C-86DD-C1B582A9CD1B}" type="pres">
      <dgm:prSet presAssocID="{DBBA16B2-D96C-4EC7-BD37-BD461754A221}" presName="sibTrans" presStyleCnt="0"/>
      <dgm:spPr/>
    </dgm:pt>
    <dgm:pt modelId="{B55CF054-7348-47C9-B356-4F0508293933}" type="pres">
      <dgm:prSet presAssocID="{558B20D0-3616-4053-A9C0-55DDC48329E6}" presName="textNode" presStyleLbl="node1" presStyleIdx="3" presStyleCnt="6">
        <dgm:presLayoutVars>
          <dgm:bulletEnabled val="1"/>
        </dgm:presLayoutVars>
      </dgm:prSet>
      <dgm:spPr/>
    </dgm:pt>
    <dgm:pt modelId="{2D10B728-F9B8-4B90-B866-9E599174D1DD}" type="pres">
      <dgm:prSet presAssocID="{5F68E42F-7374-4EA1-87F3-9841BAD2C602}" presName="sibTrans" presStyleCnt="0"/>
      <dgm:spPr/>
    </dgm:pt>
    <dgm:pt modelId="{28824F92-C3D1-4973-81A5-0F287F197FC2}" type="pres">
      <dgm:prSet presAssocID="{EABD0994-5812-4B7F-B7F1-F8054257E8F6}" presName="textNode" presStyleLbl="node1" presStyleIdx="4" presStyleCnt="6">
        <dgm:presLayoutVars>
          <dgm:bulletEnabled val="1"/>
        </dgm:presLayoutVars>
      </dgm:prSet>
      <dgm:spPr/>
    </dgm:pt>
    <dgm:pt modelId="{392745A4-E1CD-4C24-B65F-5EC28E823402}" type="pres">
      <dgm:prSet presAssocID="{432B2E55-D907-4C6B-8B91-3B6A2EE8CC2E}" presName="sibTrans" presStyleCnt="0"/>
      <dgm:spPr/>
    </dgm:pt>
    <dgm:pt modelId="{9E50F5CF-12D5-4250-BEA0-89834CD39176}" type="pres">
      <dgm:prSet presAssocID="{6242AAD1-663A-4388-9487-FCD1F7B917D8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92FF2810-C36C-4453-8039-14E1DEE429F9}" srcId="{1B5DCC65-13EF-4DDB-B85B-F3D59AD9B049}" destId="{DFFE4FFB-04E1-4490-82AB-F62926A30FBB}" srcOrd="0" destOrd="0" parTransId="{56BB45AA-A502-4AE9-9984-8B1DDE052592}" sibTransId="{C924EFBC-E879-401B-BB39-37F930AC432E}"/>
    <dgm:cxn modelId="{A47E5F3B-C374-493B-99DE-89860FDEC026}" srcId="{1B5DCC65-13EF-4DDB-B85B-F3D59AD9B049}" destId="{8CB73695-8745-45E4-83F3-C7E5AECFC28D}" srcOrd="1" destOrd="0" parTransId="{FA357095-DFE9-41B8-AA59-2DED3A6D0AF6}" sibTransId="{F10D3122-A460-4DF1-85F0-D4CC4B4E390C}"/>
    <dgm:cxn modelId="{4B3C1240-0E6C-4471-AC5C-5D045D1161E3}" type="presOf" srcId="{88F5C3B6-46A1-4089-B6FC-CEC81B3AD367}" destId="{EDC05FA7-9446-4126-B375-9121C9B4DE65}" srcOrd="0" destOrd="0" presId="urn:microsoft.com/office/officeart/2005/8/layout/hProcess9"/>
    <dgm:cxn modelId="{59632E41-B5BC-45E0-AEAD-16E8E4397158}" srcId="{1B5DCC65-13EF-4DDB-B85B-F3D59AD9B049}" destId="{6242AAD1-663A-4388-9487-FCD1F7B917D8}" srcOrd="5" destOrd="0" parTransId="{CF3DB61C-33E2-4088-A105-E3C5096BC61A}" sibTransId="{EEEB134E-6790-46CF-B500-531558CB2B9B}"/>
    <dgm:cxn modelId="{93FF4844-C28B-44BF-90CA-6B45BD58867F}" srcId="{1B5DCC65-13EF-4DDB-B85B-F3D59AD9B049}" destId="{558B20D0-3616-4053-A9C0-55DDC48329E6}" srcOrd="3" destOrd="0" parTransId="{FF1CE2E4-5B2A-4A8D-84E3-45F829B3FEDC}" sibTransId="{5F68E42F-7374-4EA1-87F3-9841BAD2C602}"/>
    <dgm:cxn modelId="{9B61AF6F-167A-40FF-A0CA-EBB87F15A0F3}" srcId="{1B5DCC65-13EF-4DDB-B85B-F3D59AD9B049}" destId="{EABD0994-5812-4B7F-B7F1-F8054257E8F6}" srcOrd="4" destOrd="0" parTransId="{4D87493E-7E95-4337-B85F-F20238B14A87}" sibTransId="{432B2E55-D907-4C6B-8B91-3B6A2EE8CC2E}"/>
    <dgm:cxn modelId="{63DEB875-F573-4F65-8E66-F2FCF76F6D05}" type="presOf" srcId="{1B5DCC65-13EF-4DDB-B85B-F3D59AD9B049}" destId="{FF938DCC-5D0C-4617-B87C-A1DE78A87390}" srcOrd="0" destOrd="0" presId="urn:microsoft.com/office/officeart/2005/8/layout/hProcess9"/>
    <dgm:cxn modelId="{8022497B-F6AC-47A8-A9CE-6E0407B85F4B}" type="presOf" srcId="{EABD0994-5812-4B7F-B7F1-F8054257E8F6}" destId="{28824F92-C3D1-4973-81A5-0F287F197FC2}" srcOrd="0" destOrd="0" presId="urn:microsoft.com/office/officeart/2005/8/layout/hProcess9"/>
    <dgm:cxn modelId="{A68C8D91-80E8-4B9D-B600-FF8F221B32D7}" type="presOf" srcId="{558B20D0-3616-4053-A9C0-55DDC48329E6}" destId="{B55CF054-7348-47C9-B356-4F0508293933}" srcOrd="0" destOrd="0" presId="urn:microsoft.com/office/officeart/2005/8/layout/hProcess9"/>
    <dgm:cxn modelId="{8C6359BF-22C0-4DA6-A089-577B43DB059E}" type="presOf" srcId="{8CB73695-8745-45E4-83F3-C7E5AECFC28D}" destId="{6F0CE8B9-99FE-42CF-BFD4-0A9073854A97}" srcOrd="0" destOrd="0" presId="urn:microsoft.com/office/officeart/2005/8/layout/hProcess9"/>
    <dgm:cxn modelId="{F81C74C1-0528-47ED-B654-F927D4B21A26}" srcId="{1B5DCC65-13EF-4DDB-B85B-F3D59AD9B049}" destId="{88F5C3B6-46A1-4089-B6FC-CEC81B3AD367}" srcOrd="2" destOrd="0" parTransId="{925F055D-3023-4629-B0E3-A71BCF80F3B6}" sibTransId="{DBBA16B2-D96C-4EC7-BD37-BD461754A221}"/>
    <dgm:cxn modelId="{15F1FCDE-C374-4B4A-A03E-55F04CFA32BA}" type="presOf" srcId="{6242AAD1-663A-4388-9487-FCD1F7B917D8}" destId="{9E50F5CF-12D5-4250-BEA0-89834CD39176}" srcOrd="0" destOrd="0" presId="urn:microsoft.com/office/officeart/2005/8/layout/hProcess9"/>
    <dgm:cxn modelId="{2A58F2F1-8AB8-4359-93A3-2F0C0A5A6EE1}" type="presOf" srcId="{DFFE4FFB-04E1-4490-82AB-F62926A30FBB}" destId="{56D25E7E-0CB5-49C7-AB2B-940995905B28}" srcOrd="0" destOrd="0" presId="urn:microsoft.com/office/officeart/2005/8/layout/hProcess9"/>
    <dgm:cxn modelId="{547F67E6-E597-4AD5-8BE3-AE587320D255}" type="presParOf" srcId="{FF938DCC-5D0C-4617-B87C-A1DE78A87390}" destId="{614ADBE1-95DD-42E6-A61E-AAF454F87684}" srcOrd="0" destOrd="0" presId="urn:microsoft.com/office/officeart/2005/8/layout/hProcess9"/>
    <dgm:cxn modelId="{E16495E6-EEE8-48CD-87DA-E0E6338CB4B8}" type="presParOf" srcId="{FF938DCC-5D0C-4617-B87C-A1DE78A87390}" destId="{8AD7C6AD-9E47-40EA-A93A-33DD2D430000}" srcOrd="1" destOrd="0" presId="urn:microsoft.com/office/officeart/2005/8/layout/hProcess9"/>
    <dgm:cxn modelId="{3F5E268B-465F-4377-B0A6-3514EA9EA802}" type="presParOf" srcId="{8AD7C6AD-9E47-40EA-A93A-33DD2D430000}" destId="{56D25E7E-0CB5-49C7-AB2B-940995905B28}" srcOrd="0" destOrd="0" presId="urn:microsoft.com/office/officeart/2005/8/layout/hProcess9"/>
    <dgm:cxn modelId="{8ACE908F-2EAD-4A53-8693-63D8F462EA49}" type="presParOf" srcId="{8AD7C6AD-9E47-40EA-A93A-33DD2D430000}" destId="{DE8911C5-3380-43B4-B984-858E5B954C29}" srcOrd="1" destOrd="0" presId="urn:microsoft.com/office/officeart/2005/8/layout/hProcess9"/>
    <dgm:cxn modelId="{4B185554-CF3B-463E-93F6-C204A7A82032}" type="presParOf" srcId="{8AD7C6AD-9E47-40EA-A93A-33DD2D430000}" destId="{6F0CE8B9-99FE-42CF-BFD4-0A9073854A97}" srcOrd="2" destOrd="0" presId="urn:microsoft.com/office/officeart/2005/8/layout/hProcess9"/>
    <dgm:cxn modelId="{08B286CC-3697-4406-B6F8-743DE1B7B0E0}" type="presParOf" srcId="{8AD7C6AD-9E47-40EA-A93A-33DD2D430000}" destId="{62BA5FBB-21EA-43CA-B0E4-7DA2066ABCF7}" srcOrd="3" destOrd="0" presId="urn:microsoft.com/office/officeart/2005/8/layout/hProcess9"/>
    <dgm:cxn modelId="{A2DD0009-4338-4A25-BDEF-B3001C529DCC}" type="presParOf" srcId="{8AD7C6AD-9E47-40EA-A93A-33DD2D430000}" destId="{EDC05FA7-9446-4126-B375-9121C9B4DE65}" srcOrd="4" destOrd="0" presId="urn:microsoft.com/office/officeart/2005/8/layout/hProcess9"/>
    <dgm:cxn modelId="{41CE6DBD-DB0C-4417-9565-D7B562A21CE3}" type="presParOf" srcId="{8AD7C6AD-9E47-40EA-A93A-33DD2D430000}" destId="{4787A5BF-2D37-443C-86DD-C1B582A9CD1B}" srcOrd="5" destOrd="0" presId="urn:microsoft.com/office/officeart/2005/8/layout/hProcess9"/>
    <dgm:cxn modelId="{F91C0A2B-AB87-4868-A0F3-6E15D74AD6DF}" type="presParOf" srcId="{8AD7C6AD-9E47-40EA-A93A-33DD2D430000}" destId="{B55CF054-7348-47C9-B356-4F0508293933}" srcOrd="6" destOrd="0" presId="urn:microsoft.com/office/officeart/2005/8/layout/hProcess9"/>
    <dgm:cxn modelId="{AFC84C41-A203-4CE6-B7CA-B855A55889D4}" type="presParOf" srcId="{8AD7C6AD-9E47-40EA-A93A-33DD2D430000}" destId="{2D10B728-F9B8-4B90-B866-9E599174D1DD}" srcOrd="7" destOrd="0" presId="urn:microsoft.com/office/officeart/2005/8/layout/hProcess9"/>
    <dgm:cxn modelId="{BB04F490-5859-43D2-AF38-7F1B146828F5}" type="presParOf" srcId="{8AD7C6AD-9E47-40EA-A93A-33DD2D430000}" destId="{28824F92-C3D1-4973-81A5-0F287F197FC2}" srcOrd="8" destOrd="0" presId="urn:microsoft.com/office/officeart/2005/8/layout/hProcess9"/>
    <dgm:cxn modelId="{5E3E035A-829E-4CAB-9920-EFB96919941B}" type="presParOf" srcId="{8AD7C6AD-9E47-40EA-A93A-33DD2D430000}" destId="{392745A4-E1CD-4C24-B65F-5EC28E823402}" srcOrd="9" destOrd="0" presId="urn:microsoft.com/office/officeart/2005/8/layout/hProcess9"/>
    <dgm:cxn modelId="{6D3AFCFA-BCDE-4305-9A6A-E7882AC758D0}" type="presParOf" srcId="{8AD7C6AD-9E47-40EA-A93A-33DD2D430000}" destId="{9E50F5CF-12D5-4250-BEA0-89834CD39176}" srcOrd="10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E41D6-BFC5-402B-BBDD-008E34EC34B5}">
      <dsp:nvSpPr>
        <dsp:cNvPr id="0" name=""/>
        <dsp:cNvSpPr/>
      </dsp:nvSpPr>
      <dsp:spPr>
        <a:xfrm>
          <a:off x="1228976" y="2190"/>
          <a:ext cx="2363040" cy="14178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 err="1"/>
            <a:t>Intergovernmental</a:t>
          </a:r>
          <a:r>
            <a:rPr lang="es-PE" sz="1900" kern="1200" dirty="0"/>
            <a:t> Working Group </a:t>
          </a:r>
          <a:r>
            <a:rPr lang="es-PE" sz="1900" kern="1200" dirty="0" err="1"/>
            <a:t>on</a:t>
          </a:r>
          <a:r>
            <a:rPr lang="es-PE" sz="1900" kern="1200" dirty="0"/>
            <a:t> </a:t>
          </a:r>
          <a:r>
            <a:rPr lang="es-PE" sz="1900" kern="1200" dirty="0" err="1"/>
            <a:t>the</a:t>
          </a:r>
          <a:r>
            <a:rPr lang="es-PE" sz="1900" kern="1200" dirty="0"/>
            <a:t> Future </a:t>
          </a:r>
          <a:r>
            <a:rPr lang="es-PE" sz="1900" kern="1200" dirty="0" err="1"/>
            <a:t>Strategic</a:t>
          </a:r>
          <a:r>
            <a:rPr lang="es-PE" sz="1900" kern="1200" dirty="0"/>
            <a:t> Framework </a:t>
          </a:r>
          <a:r>
            <a:rPr lang="es-PE" sz="1900" kern="1200" dirty="0" err="1"/>
            <a:t>of</a:t>
          </a:r>
          <a:r>
            <a:rPr lang="es-PE" sz="1900" kern="1200" dirty="0"/>
            <a:t> </a:t>
          </a:r>
          <a:r>
            <a:rPr lang="es-PE" sz="1900" kern="1200" dirty="0" err="1"/>
            <a:t>the</a:t>
          </a:r>
          <a:r>
            <a:rPr lang="es-PE" sz="1900" kern="1200" dirty="0"/>
            <a:t> </a:t>
          </a:r>
          <a:r>
            <a:rPr lang="es-PE" sz="1900" kern="1200" dirty="0" err="1"/>
            <a:t>Convention</a:t>
          </a:r>
          <a:endParaRPr lang="es-PE" sz="1900" kern="1200" dirty="0"/>
        </a:p>
      </dsp:txBody>
      <dsp:txXfrm>
        <a:off x="1228976" y="2190"/>
        <a:ext cx="2363040" cy="1417824"/>
      </dsp:txXfrm>
    </dsp:sp>
    <dsp:sp modelId="{2A8395DC-D13F-491B-871D-0652AD258761}">
      <dsp:nvSpPr>
        <dsp:cNvPr id="0" name=""/>
        <dsp:cNvSpPr/>
      </dsp:nvSpPr>
      <dsp:spPr>
        <a:xfrm>
          <a:off x="3828322" y="2190"/>
          <a:ext cx="2363040" cy="14178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Drought</a:t>
          </a:r>
          <a:endParaRPr lang="es-PE" sz="1900" kern="1200" dirty="0"/>
        </a:p>
      </dsp:txBody>
      <dsp:txXfrm>
        <a:off x="3828322" y="2190"/>
        <a:ext cx="2363040" cy="1417824"/>
      </dsp:txXfrm>
    </dsp:sp>
    <dsp:sp modelId="{1BD180CA-4126-4B0E-BFEE-17CA80042CDA}">
      <dsp:nvSpPr>
        <dsp:cNvPr id="0" name=""/>
        <dsp:cNvSpPr/>
      </dsp:nvSpPr>
      <dsp:spPr>
        <a:xfrm>
          <a:off x="6427667" y="2190"/>
          <a:ext cx="2363040" cy="14178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 err="1"/>
            <a:t>Migration</a:t>
          </a:r>
          <a:endParaRPr lang="es-PE" sz="1900" kern="1200" dirty="0"/>
        </a:p>
      </dsp:txBody>
      <dsp:txXfrm>
        <a:off x="6427667" y="2190"/>
        <a:ext cx="2363040" cy="1417824"/>
      </dsp:txXfrm>
    </dsp:sp>
    <dsp:sp modelId="{EBA41768-01C6-4BCD-BEAC-BC0BC3F76B56}">
      <dsp:nvSpPr>
        <dsp:cNvPr id="0" name=""/>
        <dsp:cNvSpPr/>
      </dsp:nvSpPr>
      <dsp:spPr>
        <a:xfrm>
          <a:off x="1228976" y="1656319"/>
          <a:ext cx="2363040" cy="1417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 err="1"/>
            <a:t>Rangelands</a:t>
          </a:r>
          <a:r>
            <a:rPr lang="es-ES" sz="1900" kern="1200" dirty="0"/>
            <a:t> and </a:t>
          </a:r>
          <a:r>
            <a:rPr lang="es-ES" sz="1900" kern="1200" dirty="0" err="1"/>
            <a:t>pastoralists</a:t>
          </a:r>
          <a:endParaRPr lang="es-PE" sz="1900" kern="1200" dirty="0"/>
        </a:p>
      </dsp:txBody>
      <dsp:txXfrm>
        <a:off x="1228976" y="1656319"/>
        <a:ext cx="2363040" cy="1417824"/>
      </dsp:txXfrm>
    </dsp:sp>
    <dsp:sp modelId="{DAC9D954-24D3-4576-813D-283FDDD04B94}">
      <dsp:nvSpPr>
        <dsp:cNvPr id="0" name=""/>
        <dsp:cNvSpPr/>
      </dsp:nvSpPr>
      <dsp:spPr>
        <a:xfrm>
          <a:off x="3828322" y="1656319"/>
          <a:ext cx="2363040" cy="1417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Land </a:t>
          </a:r>
          <a:r>
            <a:rPr lang="es-ES" sz="1900" kern="1200" dirty="0" err="1"/>
            <a:t>Tenure</a:t>
          </a:r>
          <a:endParaRPr lang="es-PE" sz="1900" kern="1200" dirty="0"/>
        </a:p>
      </dsp:txBody>
      <dsp:txXfrm>
        <a:off x="3828322" y="1656319"/>
        <a:ext cx="2363040" cy="1417824"/>
      </dsp:txXfrm>
    </dsp:sp>
    <dsp:sp modelId="{4FD0C4C7-21EF-43A7-9522-FD9F2A9F9DA5}">
      <dsp:nvSpPr>
        <dsp:cNvPr id="0" name=""/>
        <dsp:cNvSpPr/>
      </dsp:nvSpPr>
      <dsp:spPr>
        <a:xfrm>
          <a:off x="6427667" y="1656319"/>
          <a:ext cx="2363040" cy="14178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Gender</a:t>
          </a:r>
          <a:endParaRPr lang="es-PE" sz="1900" kern="1200" dirty="0"/>
        </a:p>
      </dsp:txBody>
      <dsp:txXfrm>
        <a:off x="6427667" y="1656319"/>
        <a:ext cx="2363040" cy="1417824"/>
      </dsp:txXfrm>
    </dsp:sp>
    <dsp:sp modelId="{D53FD559-9E17-41E5-ABE2-B89F656BA39E}">
      <dsp:nvSpPr>
        <dsp:cNvPr id="0" name=""/>
        <dsp:cNvSpPr/>
      </dsp:nvSpPr>
      <dsp:spPr>
        <a:xfrm>
          <a:off x="1228976" y="3310447"/>
          <a:ext cx="2363040" cy="14178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Sand and </a:t>
          </a:r>
          <a:r>
            <a:rPr lang="es-ES" sz="1900" kern="1200" dirty="0" err="1"/>
            <a:t>dust</a:t>
          </a:r>
          <a:r>
            <a:rPr lang="es-ES" sz="1900" kern="1200" dirty="0"/>
            <a:t> </a:t>
          </a:r>
          <a:r>
            <a:rPr lang="es-ES" sz="1900" kern="1200" dirty="0" err="1"/>
            <a:t>storms</a:t>
          </a:r>
          <a:endParaRPr lang="es-PE" sz="1900" kern="1200" dirty="0"/>
        </a:p>
      </dsp:txBody>
      <dsp:txXfrm>
        <a:off x="1228976" y="3310447"/>
        <a:ext cx="2363040" cy="1417824"/>
      </dsp:txXfrm>
    </dsp:sp>
    <dsp:sp modelId="{1EDFE1F7-C321-4B9C-A81F-1AFC55779609}">
      <dsp:nvSpPr>
        <dsp:cNvPr id="0" name=""/>
        <dsp:cNvSpPr/>
      </dsp:nvSpPr>
      <dsp:spPr>
        <a:xfrm>
          <a:off x="3828322" y="3310447"/>
          <a:ext cx="2363040" cy="14178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 err="1"/>
            <a:t>Implementation</a:t>
          </a:r>
          <a:r>
            <a:rPr lang="es-ES" sz="1900" kern="1200" dirty="0"/>
            <a:t> </a:t>
          </a:r>
          <a:r>
            <a:rPr lang="es-ES" sz="1900" kern="1200" dirty="0" err="1"/>
            <a:t>of</a:t>
          </a:r>
          <a:r>
            <a:rPr lang="es-ES" sz="1900" kern="1200" dirty="0"/>
            <a:t> </a:t>
          </a:r>
          <a:r>
            <a:rPr lang="es-ES" sz="1900" kern="1200" dirty="0" err="1"/>
            <a:t>the</a:t>
          </a:r>
          <a:r>
            <a:rPr lang="es-ES" sz="1900" kern="1200" dirty="0"/>
            <a:t> </a:t>
          </a:r>
          <a:r>
            <a:rPr lang="es-ES" sz="1900" kern="1200" dirty="0" err="1"/>
            <a:t>Convention</a:t>
          </a:r>
          <a:endParaRPr lang="es-PE" sz="1900" kern="1200" dirty="0"/>
        </a:p>
      </dsp:txBody>
      <dsp:txXfrm>
        <a:off x="3828322" y="3310447"/>
        <a:ext cx="2363040" cy="1417824"/>
      </dsp:txXfrm>
    </dsp:sp>
    <dsp:sp modelId="{CB755B80-7C66-4EF3-9830-0DFF84F93864}">
      <dsp:nvSpPr>
        <dsp:cNvPr id="0" name=""/>
        <dsp:cNvSpPr/>
      </dsp:nvSpPr>
      <dsp:spPr>
        <a:xfrm>
          <a:off x="6427667" y="3310447"/>
          <a:ext cx="2363040" cy="1417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Procedural </a:t>
          </a:r>
          <a:r>
            <a:rPr lang="es-ES" sz="1900" kern="1200" dirty="0" err="1"/>
            <a:t>matters</a:t>
          </a:r>
          <a:endParaRPr lang="es-E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/>
            <a:t>Budget</a:t>
          </a:r>
        </a:p>
      </dsp:txBody>
      <dsp:txXfrm>
        <a:off x="6427667" y="3310447"/>
        <a:ext cx="2363040" cy="1417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ADBE1-95DD-42E6-A61E-AAF454F87684}">
      <dsp:nvSpPr>
        <dsp:cNvPr id="0" name=""/>
        <dsp:cNvSpPr/>
      </dsp:nvSpPr>
      <dsp:spPr>
        <a:xfrm>
          <a:off x="878223" y="0"/>
          <a:ext cx="9953198" cy="647066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D25E7E-0CB5-49C7-AB2B-940995905B28}">
      <dsp:nvSpPr>
        <dsp:cNvPr id="0" name=""/>
        <dsp:cNvSpPr/>
      </dsp:nvSpPr>
      <dsp:spPr>
        <a:xfrm>
          <a:off x="142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>
              <a:solidFill>
                <a:schemeClr val="tx1"/>
              </a:solidFill>
            </a:rPr>
            <a:t>First online  informative meeting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>
              <a:solidFill>
                <a:schemeClr val="tx1"/>
              </a:solidFill>
            </a:rPr>
            <a:t>CSO Panel (global)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>
              <a:solidFill>
                <a:schemeClr val="tx1"/>
              </a:solidFill>
            </a:rPr>
            <a:t>June 03</a:t>
          </a:r>
          <a:endParaRPr lang="es-PE" sz="1600" b="1" kern="1200" dirty="0">
            <a:solidFill>
              <a:schemeClr val="tx1"/>
            </a:solidFill>
          </a:endParaRPr>
        </a:p>
      </dsp:txBody>
      <dsp:txXfrm>
        <a:off x="83791" y="2024849"/>
        <a:ext cx="1546266" cy="2420969"/>
      </dsp:txXfrm>
    </dsp:sp>
    <dsp:sp modelId="{6F0CE8B9-99FE-42CF-BFD4-0A9073854A97}">
      <dsp:nvSpPr>
        <dsp:cNvPr id="0" name=""/>
        <dsp:cNvSpPr/>
      </dsp:nvSpPr>
      <dsp:spPr>
        <a:xfrm>
          <a:off x="1999301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>
              <a:solidFill>
                <a:schemeClr val="tx1"/>
              </a:solidFill>
            </a:rPr>
            <a:t>Thematic webinars on COP17 agenda topics - CSO Panel and Drynet CS4LDN Project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>
              <a:solidFill>
                <a:schemeClr val="tx1"/>
              </a:solidFill>
            </a:rPr>
            <a:t>June-July</a:t>
          </a:r>
          <a:endParaRPr lang="es-PE" sz="1600" b="1" kern="1200" dirty="0">
            <a:solidFill>
              <a:schemeClr val="tx1"/>
            </a:solidFill>
          </a:endParaRPr>
        </a:p>
      </dsp:txBody>
      <dsp:txXfrm>
        <a:off x="2082950" y="2024849"/>
        <a:ext cx="1546266" cy="2420969"/>
      </dsp:txXfrm>
    </dsp:sp>
    <dsp:sp modelId="{EDC05FA7-9446-4126-B375-9121C9B4DE65}">
      <dsp:nvSpPr>
        <dsp:cNvPr id="0" name=""/>
        <dsp:cNvSpPr/>
      </dsp:nvSpPr>
      <dsp:spPr>
        <a:xfrm>
          <a:off x="3998460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0" kern="1200" dirty="0">
              <a:solidFill>
                <a:schemeClr val="tx1"/>
              </a:solidFill>
            </a:rPr>
            <a:t>Online </a:t>
          </a:r>
          <a:r>
            <a:rPr lang="es-PE" sz="1600" b="0" kern="1200" dirty="0" err="1">
              <a:solidFill>
                <a:schemeClr val="tx1"/>
              </a:solidFill>
            </a:rPr>
            <a:t>consultation</a:t>
          </a:r>
          <a:r>
            <a:rPr lang="es-PE" sz="1600" b="0" kern="1200" dirty="0">
              <a:solidFill>
                <a:schemeClr val="tx1"/>
              </a:solidFill>
            </a:rPr>
            <a:t> </a:t>
          </a:r>
          <a:r>
            <a:rPr lang="es-PE" sz="1600" b="0" kern="1200" dirty="0" err="1">
              <a:solidFill>
                <a:schemeClr val="tx1"/>
              </a:solidFill>
            </a:rPr>
            <a:t>for</a:t>
          </a:r>
          <a:r>
            <a:rPr lang="es-PE" sz="1600" b="0" kern="1200" dirty="0">
              <a:solidFill>
                <a:schemeClr val="tx1"/>
              </a:solidFill>
            </a:rPr>
            <a:t> COP17 </a:t>
          </a:r>
          <a:r>
            <a:rPr lang="es-PE" sz="1600" b="0" kern="1200" dirty="0" err="1">
              <a:solidFill>
                <a:schemeClr val="tx1"/>
              </a:solidFill>
            </a:rPr>
            <a:t>key</a:t>
          </a:r>
          <a:r>
            <a:rPr lang="es-PE" sz="1600" b="0" kern="1200" dirty="0">
              <a:solidFill>
                <a:schemeClr val="tx1"/>
              </a:solidFill>
            </a:rPr>
            <a:t> </a:t>
          </a:r>
          <a:r>
            <a:rPr lang="es-PE" sz="1600" b="0" kern="1200" dirty="0" err="1">
              <a:solidFill>
                <a:schemeClr val="tx1"/>
              </a:solidFill>
            </a:rPr>
            <a:t>messages</a:t>
          </a:r>
          <a:r>
            <a:rPr lang="es-PE" sz="1600" b="0" kern="1200" dirty="0">
              <a:solidFill>
                <a:schemeClr val="tx1"/>
              </a:solidFill>
            </a:rPr>
            <a:t> (</a:t>
          </a:r>
          <a:r>
            <a:rPr lang="es-PE" sz="1600" b="0" kern="1200" dirty="0" err="1">
              <a:solidFill>
                <a:schemeClr val="tx1"/>
              </a:solidFill>
            </a:rPr>
            <a:t>building</a:t>
          </a:r>
          <a:r>
            <a:rPr lang="es-PE" sz="1600" b="0" kern="1200" dirty="0">
              <a:solidFill>
                <a:schemeClr val="tx1"/>
              </a:solidFill>
            </a:rPr>
            <a:t> </a:t>
          </a:r>
          <a:r>
            <a:rPr lang="es-PE" sz="1600" b="0" kern="1200" dirty="0" err="1">
              <a:solidFill>
                <a:schemeClr val="tx1"/>
              </a:solidFill>
            </a:rPr>
            <a:t>on</a:t>
          </a:r>
          <a:r>
            <a:rPr lang="es-PE" sz="1600" b="0" kern="1200" dirty="0">
              <a:solidFill>
                <a:schemeClr val="tx1"/>
              </a:solidFill>
            </a:rPr>
            <a:t> CRIC23 and D’A Summit)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0" kern="1200" dirty="0" err="1">
              <a:solidFill>
                <a:schemeClr val="tx1"/>
              </a:solidFill>
            </a:rPr>
            <a:t>Surveys</a:t>
          </a:r>
          <a:endParaRPr lang="es-PE" sz="1600" b="0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 dirty="0">
              <a:solidFill>
                <a:schemeClr val="tx1"/>
              </a:solidFill>
            </a:rPr>
            <a:t>June-</a:t>
          </a:r>
          <a:r>
            <a:rPr lang="es-PE" sz="1600" b="1" kern="1200" dirty="0" err="1">
              <a:solidFill>
                <a:schemeClr val="tx1"/>
              </a:solidFill>
            </a:rPr>
            <a:t>July</a:t>
          </a:r>
          <a:endParaRPr lang="es-PE" sz="1600" b="1" kern="1200" dirty="0">
            <a:solidFill>
              <a:schemeClr val="tx1"/>
            </a:solidFill>
          </a:endParaRPr>
        </a:p>
      </dsp:txBody>
      <dsp:txXfrm>
        <a:off x="4082109" y="2024849"/>
        <a:ext cx="1546266" cy="2420969"/>
      </dsp:txXfrm>
    </dsp:sp>
    <dsp:sp modelId="{B55CF054-7348-47C9-B356-4F0508293933}">
      <dsp:nvSpPr>
        <dsp:cNvPr id="0" name=""/>
        <dsp:cNvSpPr/>
      </dsp:nvSpPr>
      <dsp:spPr>
        <a:xfrm>
          <a:off x="5997619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Regional online meetings – CSO Panel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>
              <a:solidFill>
                <a:schemeClr val="tx1"/>
              </a:solidFill>
            </a:rPr>
            <a:t>Consultations</a:t>
          </a:r>
          <a:r>
            <a:rPr lang="es-ES" sz="1600" kern="1200" dirty="0">
              <a:solidFill>
                <a:schemeClr val="tx1"/>
              </a:solidFill>
            </a:rPr>
            <a:t> </a:t>
          </a:r>
          <a:r>
            <a:rPr lang="es-ES" sz="1600" kern="1200" dirty="0" err="1">
              <a:solidFill>
                <a:schemeClr val="tx1"/>
              </a:solidFill>
            </a:rPr>
            <a:t>of</a:t>
          </a:r>
          <a:r>
            <a:rPr lang="es-ES" sz="1600" kern="1200" dirty="0">
              <a:solidFill>
                <a:schemeClr val="tx1"/>
              </a:solidFill>
            </a:rPr>
            <a:t> UNCCD Caucus and </a:t>
          </a:r>
          <a:r>
            <a:rPr lang="es-ES" sz="1600" kern="1200" dirty="0" err="1">
              <a:solidFill>
                <a:schemeClr val="tx1"/>
              </a:solidFill>
            </a:rPr>
            <a:t>other</a:t>
          </a:r>
          <a:r>
            <a:rPr lang="es-ES" sz="1600" kern="1200" dirty="0">
              <a:solidFill>
                <a:schemeClr val="tx1"/>
              </a:solidFill>
            </a:rPr>
            <a:t> </a:t>
          </a:r>
          <a:r>
            <a:rPr lang="es-ES" sz="1600" kern="1200" dirty="0" err="1">
              <a:solidFill>
                <a:schemeClr val="tx1"/>
              </a:solidFill>
            </a:rPr>
            <a:t>groups</a:t>
          </a:r>
          <a:endParaRPr lang="es-PE" sz="1600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 dirty="0">
              <a:solidFill>
                <a:schemeClr val="tx1"/>
              </a:solidFill>
            </a:rPr>
            <a:t>June-August</a:t>
          </a:r>
          <a:endParaRPr lang="es-PE" sz="1600" b="0" kern="1200" dirty="0">
            <a:solidFill>
              <a:schemeClr val="tx1"/>
            </a:solidFill>
          </a:endParaRPr>
        </a:p>
      </dsp:txBody>
      <dsp:txXfrm>
        <a:off x="6081268" y="2024849"/>
        <a:ext cx="1546266" cy="2420969"/>
      </dsp:txXfrm>
    </dsp:sp>
    <dsp:sp modelId="{28824F92-C3D1-4973-81A5-0F287F197FC2}">
      <dsp:nvSpPr>
        <dsp:cNvPr id="0" name=""/>
        <dsp:cNvSpPr/>
      </dsp:nvSpPr>
      <dsp:spPr>
        <a:xfrm>
          <a:off x="7996778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>
              <a:solidFill>
                <a:schemeClr val="tx1"/>
              </a:solidFill>
            </a:rPr>
            <a:t>Online </a:t>
          </a:r>
          <a:r>
            <a:rPr lang="es-PE" sz="1600" kern="1200" dirty="0" err="1">
              <a:solidFill>
                <a:schemeClr val="tx1"/>
              </a:solidFill>
            </a:rPr>
            <a:t>consultation</a:t>
          </a:r>
          <a:r>
            <a:rPr lang="es-PE" sz="1600" kern="1200" dirty="0">
              <a:solidFill>
                <a:schemeClr val="tx1"/>
              </a:solidFill>
            </a:rPr>
            <a:t> </a:t>
          </a:r>
          <a:r>
            <a:rPr lang="es-PE" sz="1600" kern="1200" dirty="0" err="1">
              <a:solidFill>
                <a:schemeClr val="tx1"/>
              </a:solidFill>
            </a:rPr>
            <a:t>for</a:t>
          </a:r>
          <a:r>
            <a:rPr lang="es-PE" sz="1600" kern="1200" dirty="0">
              <a:solidFill>
                <a:schemeClr val="tx1"/>
              </a:solidFill>
            </a:rPr>
            <a:t> </a:t>
          </a:r>
          <a:r>
            <a:rPr lang="es-PE" sz="1600" kern="1200" dirty="0" err="1">
              <a:solidFill>
                <a:schemeClr val="tx1"/>
              </a:solidFill>
            </a:rPr>
            <a:t>validation</a:t>
          </a:r>
          <a:r>
            <a:rPr lang="es-PE" sz="1600" kern="1200" dirty="0">
              <a:solidFill>
                <a:schemeClr val="tx1"/>
              </a:solidFill>
            </a:rPr>
            <a:t> </a:t>
          </a:r>
          <a:r>
            <a:rPr lang="es-PE" sz="1600" kern="1200" dirty="0" err="1">
              <a:solidFill>
                <a:schemeClr val="tx1"/>
              </a:solidFill>
            </a:rPr>
            <a:t>of</a:t>
          </a:r>
          <a:r>
            <a:rPr lang="es-PE" sz="1600" kern="1200" dirty="0">
              <a:solidFill>
                <a:schemeClr val="tx1"/>
              </a:solidFill>
            </a:rPr>
            <a:t> COP17 </a:t>
          </a:r>
          <a:r>
            <a:rPr lang="es-PE" sz="1600" kern="1200" dirty="0" err="1">
              <a:solidFill>
                <a:schemeClr val="tx1"/>
              </a:solidFill>
            </a:rPr>
            <a:t>key</a:t>
          </a:r>
          <a:r>
            <a:rPr lang="es-PE" sz="1600" kern="1200" dirty="0">
              <a:solidFill>
                <a:schemeClr val="tx1"/>
              </a:solidFill>
            </a:rPr>
            <a:t> </a:t>
          </a:r>
          <a:r>
            <a:rPr lang="es-PE" sz="1600" kern="1200" dirty="0" err="1">
              <a:solidFill>
                <a:schemeClr val="tx1"/>
              </a:solidFill>
            </a:rPr>
            <a:t>messages</a:t>
          </a:r>
          <a:endParaRPr lang="es-PE" sz="1600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>
              <a:solidFill>
                <a:schemeClr val="tx1"/>
              </a:solidFill>
            </a:rPr>
            <a:t>CSO Panel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 dirty="0">
              <a:solidFill>
                <a:schemeClr val="tx1"/>
              </a:solidFill>
            </a:rPr>
            <a:t>August</a:t>
          </a:r>
        </a:p>
      </dsp:txBody>
      <dsp:txXfrm>
        <a:off x="8080427" y="2024849"/>
        <a:ext cx="1546266" cy="2420969"/>
      </dsp:txXfrm>
    </dsp:sp>
    <dsp:sp modelId="{9E50F5CF-12D5-4250-BEA0-89834CD39176}">
      <dsp:nvSpPr>
        <dsp:cNvPr id="0" name=""/>
        <dsp:cNvSpPr/>
      </dsp:nvSpPr>
      <dsp:spPr>
        <a:xfrm>
          <a:off x="9995937" y="1941200"/>
          <a:ext cx="1713564" cy="2588267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>
              <a:solidFill>
                <a:schemeClr val="tx1"/>
              </a:solidFill>
            </a:rPr>
            <a:t>COP17 - Mongolia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>
              <a:solidFill>
                <a:schemeClr val="tx1"/>
              </a:solidFill>
            </a:rPr>
            <a:t>In-person CSO preparatory meeting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b="1" kern="1200">
              <a:solidFill>
                <a:schemeClr val="tx1"/>
              </a:solidFill>
            </a:rPr>
            <a:t>August 16</a:t>
          </a:r>
          <a:endParaRPr lang="es-PE" sz="1600" b="1" kern="1200" dirty="0">
            <a:solidFill>
              <a:schemeClr val="tx1"/>
            </a:solidFill>
          </a:endParaRPr>
        </a:p>
      </dsp:txBody>
      <dsp:txXfrm>
        <a:off x="10079586" y="2024849"/>
        <a:ext cx="1546266" cy="2420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3AEA2206-1C15-BEA2-3E6B-2E60B088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74EA0C6B-B08B-4B08-F2EC-DCC6A907E9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329362B9-80F4-7BF7-9947-66041FC024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320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927CCF68-AF16-DFAA-3B1A-7748A36EE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89828247-1E85-B1C6-4F00-810ECA78DF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EAB52E31-D665-FD40-48E3-F05FD0E184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9268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C2261723-08AF-410A-8BD7-6DDD7B7A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65023623-67B2-AFB7-80D2-63EE85604F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748E7A1A-060D-4D23-557F-3B1CE1EDC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7561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2A00CE02-3AAC-8EF2-BD9B-5D86E4D31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80054B5B-FDB0-0544-8486-3D6EF5FF1D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4DE03054-C6D8-CA5A-5E77-4DC0CB38B3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0972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72CF59A3-CA0B-9C54-D109-004A87C5A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>
            <a:extLst>
              <a:ext uri="{FF2B5EF4-FFF2-40B4-BE49-F238E27FC236}">
                <a16:creationId xmlns:a16="http://schemas.microsoft.com/office/drawing/2014/main" id="{1F802F21-16B5-5D69-9C1C-D945AAE0AE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>
            <a:extLst>
              <a:ext uri="{FF2B5EF4-FFF2-40B4-BE49-F238E27FC236}">
                <a16:creationId xmlns:a16="http://schemas.microsoft.com/office/drawing/2014/main" id="{A840F6FD-1924-16FA-FE5D-B81896A459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1752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82A7BDB6-6EAB-0C47-785F-CA527AB70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>
            <a:extLst>
              <a:ext uri="{FF2B5EF4-FFF2-40B4-BE49-F238E27FC236}">
                <a16:creationId xmlns:a16="http://schemas.microsoft.com/office/drawing/2014/main" id="{4A536CFB-E690-79CC-FA5C-F5C2DF9933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>
            <a:extLst>
              <a:ext uri="{FF2B5EF4-FFF2-40B4-BE49-F238E27FC236}">
                <a16:creationId xmlns:a16="http://schemas.microsoft.com/office/drawing/2014/main" id="{EC666254-17F4-BE24-0DC4-F425FC0BBF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1637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f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yrp.info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ccdcop17.org/" TargetMode="External"/><Relationship Id="rId5" Type="http://schemas.openxmlformats.org/officeDocument/2006/relationships/hyperlink" Target="http://www.unccd.int/cop17" TargetMode="External"/><Relationship Id="rId4" Type="http://schemas.openxmlformats.org/officeDocument/2006/relationships/hyperlink" Target="http://www.unccd.int/registrations-visa-accommodation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ccd.int/cop17/programm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hyperlink" Target="https://www.unccd.int/sites/default/files/2026-04/cop1-advance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6607276" y="3139142"/>
            <a:ext cx="498875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PE" sz="3200" b="1" dirty="0" err="1"/>
              <a:t>CSOs</a:t>
            </a:r>
            <a:r>
              <a:rPr lang="es-PE" sz="3200" b="1" dirty="0"/>
              <a:t> Online meeting</a:t>
            </a:r>
            <a:endParaRPr sz="32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PE" sz="3200" b="1" dirty="0"/>
              <a:t>June 3 2026, 14:00 CEST</a:t>
            </a:r>
            <a:endParaRPr dirty="0"/>
          </a:p>
        </p:txBody>
      </p:sp>
      <p:sp>
        <p:nvSpPr>
          <p:cNvPr id="86" name="Google Shape;86;p1"/>
          <p:cNvSpPr txBox="1"/>
          <p:nvPr/>
        </p:nvSpPr>
        <p:spPr>
          <a:xfrm>
            <a:off x="707000" y="6308311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s-PE" sz="180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TRANSLATION ENG SPA FRA - </a:t>
            </a:r>
            <a:r>
              <a:rPr lang="es-PE" sz="1800" b="1" i="1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Choose</a:t>
            </a:r>
            <a:r>
              <a:rPr lang="es-PE" sz="180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1800" b="1" i="1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es-PE" sz="180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1800" b="1" i="1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channel</a:t>
            </a:r>
            <a:endParaRPr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3042" y="5432318"/>
            <a:ext cx="2857500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D95ACB-70CD-28AF-0B9A-75C0D26BD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72" y="283132"/>
            <a:ext cx="5500027" cy="57120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8ED08C-40F8-EBE2-C3E8-7ADF8505B9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042" y="1112973"/>
            <a:ext cx="2580232" cy="10348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3F73D-18ED-4A38-8FF4-D9FF72F4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4" y="84338"/>
            <a:ext cx="10515600" cy="902834"/>
          </a:xfrm>
        </p:spPr>
        <p:txBody>
          <a:bodyPr>
            <a:normAutofit/>
          </a:bodyPr>
          <a:lstStyle/>
          <a:p>
            <a:r>
              <a:rPr lang="es-PE" sz="3200" b="1" dirty="0" err="1">
                <a:solidFill>
                  <a:srgbClr val="7D5008"/>
                </a:solidFill>
              </a:rPr>
              <a:t>Roadmap</a:t>
            </a:r>
            <a:r>
              <a:rPr lang="es-PE" sz="3200" b="1" dirty="0">
                <a:solidFill>
                  <a:srgbClr val="7D5008"/>
                </a:solidFill>
              </a:rPr>
              <a:t> </a:t>
            </a:r>
            <a:r>
              <a:rPr lang="es-PE" sz="3200" b="1" dirty="0" err="1">
                <a:solidFill>
                  <a:srgbClr val="7D5008"/>
                </a:solidFill>
              </a:rPr>
              <a:t>for</a:t>
            </a:r>
            <a:r>
              <a:rPr lang="es-PE" sz="3200" b="1" dirty="0">
                <a:solidFill>
                  <a:srgbClr val="7D5008"/>
                </a:solidFill>
              </a:rPr>
              <a:t> </a:t>
            </a:r>
            <a:r>
              <a:rPr lang="es-PE" sz="3200" b="1" dirty="0" err="1">
                <a:solidFill>
                  <a:srgbClr val="7D5008"/>
                </a:solidFill>
              </a:rPr>
              <a:t>CSOs</a:t>
            </a:r>
            <a:r>
              <a:rPr lang="es-PE" sz="3200" b="1" dirty="0">
                <a:solidFill>
                  <a:srgbClr val="7D5008"/>
                </a:solidFill>
              </a:rPr>
              <a:t> </a:t>
            </a:r>
            <a:r>
              <a:rPr lang="es-PE" sz="3200" b="1" dirty="0" err="1">
                <a:solidFill>
                  <a:srgbClr val="7D5008"/>
                </a:solidFill>
              </a:rPr>
              <a:t>preparation</a:t>
            </a:r>
            <a:r>
              <a:rPr lang="es-PE" sz="3200" b="1" dirty="0">
                <a:solidFill>
                  <a:srgbClr val="7D5008"/>
                </a:solidFill>
              </a:rPr>
              <a:t> </a:t>
            </a:r>
            <a:r>
              <a:rPr lang="es-PE" sz="3200" b="1" dirty="0" err="1">
                <a:solidFill>
                  <a:srgbClr val="7D5008"/>
                </a:solidFill>
              </a:rPr>
              <a:t>for</a:t>
            </a:r>
            <a:r>
              <a:rPr lang="es-PE" sz="3200" b="1" dirty="0">
                <a:solidFill>
                  <a:srgbClr val="7D5008"/>
                </a:solidFill>
              </a:rPr>
              <a:t> COP17 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E1BC672-FF32-4FC9-8D33-4FD0A0B87D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831581"/>
              </p:ext>
            </p:extLst>
          </p:nvPr>
        </p:nvGraphicFramePr>
        <p:xfrm>
          <a:off x="328474" y="302995"/>
          <a:ext cx="11709645" cy="647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0C9ADBE8-32CD-4D6D-B210-D7315642D98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3" y="5619565"/>
            <a:ext cx="2066302" cy="902834"/>
          </a:xfrm>
          <a:prstGeom prst="rect">
            <a:avLst/>
          </a:prstGeom>
        </p:spPr>
      </p:pic>
      <p:pic>
        <p:nvPicPr>
          <p:cNvPr id="2050" name="Picture 2" descr="United Nations - COP 17 Conference, Ulaanbaatar, Mongolia 2026">
            <a:extLst>
              <a:ext uri="{FF2B5EF4-FFF2-40B4-BE49-F238E27FC236}">
                <a16:creationId xmlns:a16="http://schemas.microsoft.com/office/drawing/2014/main" id="{41DF951C-EB78-4031-93AD-B53C31DAC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309" y="5568030"/>
            <a:ext cx="2524217" cy="115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763644B-82D2-96F2-DCC7-1EC9E30B7EA2}"/>
              </a:ext>
            </a:extLst>
          </p:cNvPr>
          <p:cNvSpPr/>
          <p:nvPr/>
        </p:nvSpPr>
        <p:spPr>
          <a:xfrm>
            <a:off x="4748980" y="5586958"/>
            <a:ext cx="2066302" cy="968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600" b="1" dirty="0"/>
              <a:t>S</a:t>
            </a:r>
            <a:r>
              <a:rPr lang="es-PE" sz="1600" b="1" dirty="0"/>
              <a:t>TAY TUNED!</a:t>
            </a:r>
            <a:endParaRPr lang="es-PE" sz="1600" dirty="0"/>
          </a:p>
        </p:txBody>
      </p:sp>
    </p:spTree>
    <p:extLst>
      <p:ext uri="{BB962C8B-B14F-4D97-AF65-F5344CB8AC3E}">
        <p14:creationId xmlns:p14="http://schemas.microsoft.com/office/powerpoint/2010/main" val="3024175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38488B18-6DED-286C-18E4-9438B8DD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B0E9091C-2C0B-1AA9-812F-C28FFE75F5C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50374" y="3429001"/>
            <a:ext cx="8597130" cy="271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>
              <a:spcBef>
                <a:spcPts val="0"/>
              </a:spcBef>
              <a:buSzPts val="3200"/>
            </a:pPr>
            <a:r>
              <a:rPr lang="es-ES" sz="4000" b="1" dirty="0">
                <a:solidFill>
                  <a:srgbClr val="000000"/>
                </a:solidFill>
              </a:rPr>
              <a:t>CSO Panel </a:t>
            </a:r>
            <a:r>
              <a:rPr lang="es-ES" sz="4000" b="1" dirty="0" err="1">
                <a:solidFill>
                  <a:srgbClr val="000000"/>
                </a:solidFill>
              </a:rPr>
              <a:t>document</a:t>
            </a:r>
            <a:r>
              <a:rPr lang="es-ES" sz="4000" b="1" dirty="0">
                <a:solidFill>
                  <a:srgbClr val="000000"/>
                </a:solidFill>
              </a:rPr>
              <a:t> </a:t>
            </a:r>
            <a:r>
              <a:rPr lang="es-ES" sz="4000" b="1" dirty="0" err="1">
                <a:solidFill>
                  <a:srgbClr val="000000"/>
                </a:solidFill>
              </a:rPr>
              <a:t>with</a:t>
            </a:r>
            <a:r>
              <a:rPr lang="es-ES" sz="4000" b="1" dirty="0">
                <a:solidFill>
                  <a:srgbClr val="000000"/>
                </a:solidFill>
              </a:rPr>
              <a:t> u</a:t>
            </a:r>
            <a:r>
              <a:rPr lang="es-PE" sz="4000" b="1" dirty="0" err="1">
                <a:solidFill>
                  <a:srgbClr val="000000"/>
                </a:solidFill>
              </a:rPr>
              <a:t>seful</a:t>
            </a:r>
            <a:r>
              <a:rPr lang="es-PE" sz="4000" b="1" dirty="0">
                <a:solidFill>
                  <a:srgbClr val="000000"/>
                </a:solidFill>
              </a:rPr>
              <a:t> </a:t>
            </a:r>
            <a:r>
              <a:rPr lang="es-PE" sz="4000" b="1" dirty="0" err="1">
                <a:solidFill>
                  <a:srgbClr val="000000"/>
                </a:solidFill>
              </a:rPr>
              <a:t>resources</a:t>
            </a:r>
            <a:r>
              <a:rPr lang="es-PE" sz="4000" b="1" dirty="0">
                <a:solidFill>
                  <a:srgbClr val="000000"/>
                </a:solidFill>
              </a:rPr>
              <a:t> </a:t>
            </a:r>
            <a:r>
              <a:rPr lang="es-PE" sz="4000" b="1" dirty="0" err="1">
                <a:solidFill>
                  <a:srgbClr val="000000"/>
                </a:solidFill>
              </a:rPr>
              <a:t>for</a:t>
            </a:r>
            <a:r>
              <a:rPr lang="es-PE" sz="4000" b="1" dirty="0">
                <a:solidFill>
                  <a:srgbClr val="000000"/>
                </a:solidFill>
              </a:rPr>
              <a:t> COP17 </a:t>
            </a:r>
            <a:r>
              <a:rPr lang="es-PE" sz="4000" b="1" dirty="0" err="1">
                <a:solidFill>
                  <a:srgbClr val="000000"/>
                </a:solidFill>
              </a:rPr>
              <a:t>preparation</a:t>
            </a:r>
            <a:endParaRPr lang="es-PE" sz="4000" b="1" dirty="0">
              <a:solidFill>
                <a:srgbClr val="000000"/>
              </a:solidFill>
            </a:endParaRPr>
          </a:p>
          <a:p>
            <a:pPr marL="0" lvl="0" indent="0" algn="l">
              <a:spcBef>
                <a:spcPts val="0"/>
              </a:spcBef>
              <a:buSzPts val="3200"/>
            </a:pPr>
            <a:endParaRPr lang="es-PE" sz="4000" b="1" dirty="0">
              <a:solidFill>
                <a:srgbClr val="000000"/>
              </a:solidFill>
            </a:endParaRPr>
          </a:p>
          <a:p>
            <a:pPr marL="571500" lvl="0" indent="-571500" algn="l"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Please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download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it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here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: (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Sopiko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please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insert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es-PE" sz="3200" dirty="0" err="1">
                <a:solidFill>
                  <a:srgbClr val="000000"/>
                </a:solidFill>
                <a:highlight>
                  <a:srgbClr val="FFFF00"/>
                </a:highlight>
              </a:rPr>
              <a:t>the</a:t>
            </a:r>
            <a:r>
              <a:rPr lang="es-PE" sz="3200" dirty="0">
                <a:solidFill>
                  <a:srgbClr val="000000"/>
                </a:solidFill>
                <a:highlight>
                  <a:srgbClr val="FFFF00"/>
                </a:highlight>
              </a:rPr>
              <a:t> link)</a:t>
            </a:r>
          </a:p>
          <a:p>
            <a:pPr marL="571500" lvl="0" indent="-571500" algn="l"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PE" sz="3200" dirty="0">
                <a:solidFill>
                  <a:srgbClr val="000000"/>
                </a:solidFill>
              </a:rPr>
              <a:t>Also </a:t>
            </a:r>
            <a:r>
              <a:rPr lang="es-PE" sz="3200" dirty="0" err="1">
                <a:solidFill>
                  <a:srgbClr val="000000"/>
                </a:solidFill>
              </a:rPr>
              <a:t>to</a:t>
            </a:r>
            <a:r>
              <a:rPr lang="es-PE" sz="3200" dirty="0">
                <a:solidFill>
                  <a:srgbClr val="000000"/>
                </a:solidFill>
              </a:rPr>
              <a:t> be </a:t>
            </a:r>
            <a:r>
              <a:rPr lang="es-PE" sz="3200" dirty="0" err="1">
                <a:solidFill>
                  <a:srgbClr val="000000"/>
                </a:solidFill>
              </a:rPr>
              <a:t>shared</a:t>
            </a:r>
            <a:r>
              <a:rPr lang="es-PE" sz="3200" dirty="0">
                <a:solidFill>
                  <a:srgbClr val="000000"/>
                </a:solidFill>
              </a:rPr>
              <a:t> </a:t>
            </a:r>
            <a:r>
              <a:rPr lang="es-PE" sz="3200" dirty="0" err="1">
                <a:solidFill>
                  <a:srgbClr val="000000"/>
                </a:solidFill>
              </a:rPr>
              <a:t>via</a:t>
            </a:r>
            <a:r>
              <a:rPr lang="es-PE" sz="3200" dirty="0">
                <a:solidFill>
                  <a:srgbClr val="000000"/>
                </a:solidFill>
              </a:rPr>
              <a:t> CSO Google Group </a:t>
            </a:r>
            <a:r>
              <a:rPr lang="es-PE" sz="3200" dirty="0" err="1">
                <a:solidFill>
                  <a:srgbClr val="000000"/>
                </a:solidFill>
              </a:rPr>
              <a:t>mailing</a:t>
            </a:r>
            <a:r>
              <a:rPr lang="es-PE" sz="3200" dirty="0">
                <a:solidFill>
                  <a:srgbClr val="000000"/>
                </a:solidFill>
              </a:rPr>
              <a:t> </a:t>
            </a:r>
            <a:r>
              <a:rPr lang="es-PE" sz="3200" dirty="0" err="1">
                <a:solidFill>
                  <a:srgbClr val="000000"/>
                </a:solidFill>
              </a:rPr>
              <a:t>list</a:t>
            </a:r>
            <a:r>
              <a:rPr lang="es-PE" sz="32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BE51EAC-2AB4-8998-EAE0-76F4290BA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76" y="847730"/>
            <a:ext cx="4512387" cy="1809749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E79B52D9-4F54-C33A-9155-0BBA890E29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5200" y="847730"/>
            <a:ext cx="3352800" cy="1521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236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F9102C17-B2C1-9D39-BAA1-8375A0156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B33E728E-49C2-41C2-D56A-5DB0FB2DE1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50374" y="3429001"/>
            <a:ext cx="9517626" cy="271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>
              <a:spcBef>
                <a:spcPts val="0"/>
              </a:spcBef>
              <a:buSzPts val="3200"/>
            </a:pPr>
            <a:r>
              <a:rPr lang="es-PE" sz="4000" b="1" dirty="0">
                <a:solidFill>
                  <a:srgbClr val="000000"/>
                </a:solidFill>
              </a:rPr>
              <a:t>INTRODUCTION OF HOST COUNTRY’S CSOS FOCAL POINTS</a:t>
            </a:r>
          </a:p>
          <a:p>
            <a:pPr marL="0" lvl="0" indent="0">
              <a:spcBef>
                <a:spcPts val="0"/>
              </a:spcBef>
              <a:buSzPts val="3200"/>
            </a:pPr>
            <a:endParaRPr lang="es-PE" sz="4000" b="1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SzPts val="3200"/>
            </a:pPr>
            <a:r>
              <a:rPr lang="es-PE" sz="4000" b="1" dirty="0">
                <a:solidFill>
                  <a:srgbClr val="000000"/>
                </a:solidFill>
              </a:rPr>
              <a:t>Green Gold </a:t>
            </a:r>
            <a:r>
              <a:rPr lang="es-PE" sz="4000" b="1" dirty="0" err="1">
                <a:solidFill>
                  <a:srgbClr val="000000"/>
                </a:solidFill>
              </a:rPr>
              <a:t>Research</a:t>
            </a:r>
            <a:r>
              <a:rPr lang="es-PE" sz="4000" b="1" dirty="0">
                <a:solidFill>
                  <a:srgbClr val="000000"/>
                </a:solidFill>
              </a:rPr>
              <a:t> Center </a:t>
            </a:r>
          </a:p>
          <a:p>
            <a:pPr marL="0" lvl="0" indent="0">
              <a:spcBef>
                <a:spcPts val="0"/>
              </a:spcBef>
              <a:buSzPts val="3200"/>
            </a:pPr>
            <a:r>
              <a:rPr lang="es-PE" sz="4000" b="1" dirty="0">
                <a:solidFill>
                  <a:srgbClr val="000000"/>
                </a:solidFill>
              </a:rPr>
              <a:t>One Billion Trees </a:t>
            </a:r>
            <a:r>
              <a:rPr lang="es-PE" sz="4000" b="1" dirty="0" err="1">
                <a:solidFill>
                  <a:srgbClr val="000000"/>
                </a:solidFill>
              </a:rPr>
              <a:t>Movement</a:t>
            </a:r>
            <a:endParaRPr lang="es-PE" sz="4000" b="1" dirty="0">
              <a:solidFill>
                <a:srgbClr val="000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E6DEB1-7987-9356-4EC7-50FA0B7D6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76" y="847730"/>
            <a:ext cx="4512387" cy="1809749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C5188BEB-DC51-B3E1-07C5-6AC4E9471A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5200" y="847730"/>
            <a:ext cx="3352800" cy="1521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876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64AC3CD1-D0AD-FE59-0D9E-C09C2B8CC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0FA1852B-4793-26F9-0C7D-FEB35474CB9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781425"/>
            <a:ext cx="9144000" cy="180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sz="3600" b="1" dirty="0"/>
              <a:t>WELCOME REMARKS BY SESSION MODERATOR</a:t>
            </a:r>
            <a:endParaRPr sz="28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6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PE" sz="3600" b="1" dirty="0"/>
              <a:t>Ellen </a:t>
            </a:r>
            <a:r>
              <a:rPr lang="es-PE" sz="3600" b="1" dirty="0" err="1"/>
              <a:t>Otaru-Okoedion</a:t>
            </a:r>
            <a:r>
              <a:rPr lang="es-PE" sz="3600" b="1" dirty="0"/>
              <a:t>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PE" sz="3600" b="1" dirty="0"/>
              <a:t>(Africa Representative – CSO Panel)</a:t>
            </a:r>
            <a:endParaRPr sz="2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6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8504CF8-9DA4-0910-269D-C9121970E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76" y="847730"/>
            <a:ext cx="4309359" cy="1728322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44841177-A88B-FDB2-71E9-DEE35A91AB5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66039" y="847729"/>
            <a:ext cx="3401961" cy="1384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93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713760" y="531198"/>
            <a:ext cx="10515600" cy="43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ct val="100000"/>
              <a:buFont typeface="Calibri"/>
              <a:buNone/>
            </a:pPr>
            <a:r>
              <a:rPr lang="es-PE" b="1" dirty="0">
                <a:solidFill>
                  <a:srgbClr val="BF9000"/>
                </a:solidFill>
              </a:rPr>
              <a:t>AGENDA</a:t>
            </a:r>
            <a:endParaRPr b="1" dirty="0">
              <a:solidFill>
                <a:srgbClr val="BF9000"/>
              </a:solidFill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03788" y="1252728"/>
            <a:ext cx="5953628" cy="4710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Opening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remarks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s-PE" sz="2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Marcos </a:t>
            </a:r>
            <a:r>
              <a:rPr lang="es-PE" sz="2400" b="0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Montoiro</a:t>
            </a:r>
            <a:r>
              <a:rPr lang="es-PE" sz="2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UNCCD </a:t>
            </a:r>
            <a:r>
              <a:rPr lang="es-PE" sz="2400" b="0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Secretariat</a:t>
            </a:r>
            <a:endParaRPr lang="es-PE" sz="2400" b="0" i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400" b="1" i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s-PE" sz="2400" b="1" dirty="0">
                <a:solidFill>
                  <a:srgbClr val="000000"/>
                </a:solidFill>
              </a:rPr>
              <a:t>OP17 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a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nutshell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roadmap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consultations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s-PE" sz="2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Amiya </a:t>
            </a:r>
            <a:r>
              <a:rPr lang="es-PE" sz="2400" b="0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Prapan</a:t>
            </a:r>
            <a:r>
              <a:rPr lang="es-PE" sz="2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CSO Panel Asia </a:t>
            </a:r>
            <a:endParaRPr lang="es-PE" sz="2400" i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endParaRPr lang="es-PE" sz="2400" b="1" dirty="0">
              <a:solidFill>
                <a:srgbClr val="000000"/>
              </a:solidFill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lang="es-PE" sz="2400" b="1" dirty="0" err="1">
                <a:solidFill>
                  <a:srgbClr val="000000"/>
                </a:solidFill>
              </a:rPr>
              <a:t>Introduction</a:t>
            </a:r>
            <a:r>
              <a:rPr lang="es-PE" sz="2400" b="1" dirty="0">
                <a:solidFill>
                  <a:srgbClr val="000000"/>
                </a:solidFill>
              </a:rPr>
              <a:t> </a:t>
            </a:r>
            <a:r>
              <a:rPr lang="es-PE" sz="2400" b="1" dirty="0" err="1">
                <a:solidFill>
                  <a:srgbClr val="000000"/>
                </a:solidFill>
              </a:rPr>
              <a:t>of</a:t>
            </a:r>
            <a:r>
              <a:rPr lang="es-PE" sz="2400" b="1" dirty="0">
                <a:solidFill>
                  <a:srgbClr val="000000"/>
                </a:solidFill>
              </a:rPr>
              <a:t> host </a:t>
            </a:r>
            <a:r>
              <a:rPr lang="es-PE" sz="2400" b="1" dirty="0" err="1">
                <a:solidFill>
                  <a:srgbClr val="000000"/>
                </a:solidFill>
              </a:rPr>
              <a:t>country’s</a:t>
            </a:r>
            <a:r>
              <a:rPr lang="es-PE" sz="2400" b="1" dirty="0">
                <a:solidFill>
                  <a:srgbClr val="000000"/>
                </a:solidFill>
              </a:rPr>
              <a:t> </a:t>
            </a:r>
            <a:r>
              <a:rPr lang="es-PE" sz="2400" b="1" dirty="0" err="1">
                <a:solidFill>
                  <a:srgbClr val="000000"/>
                </a:solidFill>
              </a:rPr>
              <a:t>CSOs</a:t>
            </a:r>
            <a:r>
              <a:rPr lang="es-PE" sz="2400" b="1" dirty="0">
                <a:solidFill>
                  <a:srgbClr val="000000"/>
                </a:solidFill>
              </a:rPr>
              <a:t> focal </a:t>
            </a:r>
            <a:r>
              <a:rPr lang="es-PE" sz="2400" b="1" dirty="0" err="1">
                <a:solidFill>
                  <a:srgbClr val="000000"/>
                </a:solidFill>
              </a:rPr>
              <a:t>points</a:t>
            </a:r>
            <a:r>
              <a:rPr lang="es-PE" sz="2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s-PE" sz="2400" dirty="0">
                <a:solidFill>
                  <a:srgbClr val="000000"/>
                </a:solidFill>
              </a:rPr>
              <a:t>Green Gold </a:t>
            </a:r>
            <a:r>
              <a:rPr lang="es-PE" sz="2400" dirty="0" err="1">
                <a:solidFill>
                  <a:srgbClr val="000000"/>
                </a:solidFill>
              </a:rPr>
              <a:t>Research</a:t>
            </a:r>
            <a:r>
              <a:rPr lang="es-PE" sz="2400" dirty="0">
                <a:solidFill>
                  <a:srgbClr val="000000"/>
                </a:solidFill>
              </a:rPr>
              <a:t> Center and One Billion Trees </a:t>
            </a:r>
            <a:r>
              <a:rPr lang="es-PE" sz="2400" dirty="0" err="1">
                <a:solidFill>
                  <a:srgbClr val="000000"/>
                </a:solidFill>
              </a:rPr>
              <a:t>Movement</a:t>
            </a:r>
            <a:endParaRPr lang="es-PE" sz="2400" dirty="0">
              <a:solidFill>
                <a:srgbClr val="000000"/>
              </a:solidFill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endParaRPr lang="es-PE" sz="2400" dirty="0">
              <a:solidFill>
                <a:srgbClr val="000000"/>
              </a:solidFill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lang="es-PE" sz="2400" b="1" dirty="0">
                <a:solidFill>
                  <a:srgbClr val="000000"/>
                </a:solidFill>
              </a:rPr>
              <a:t>Q&amp;A </a:t>
            </a:r>
            <a:r>
              <a:rPr lang="es-PE" sz="2400" b="1" dirty="0" err="1">
                <a:solidFill>
                  <a:srgbClr val="000000"/>
                </a:solidFill>
              </a:rPr>
              <a:t>session</a:t>
            </a:r>
            <a:endParaRPr lang="es-PE" sz="2400" b="1"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lang="es-PE" sz="2400" b="1" dirty="0">
              <a:solidFill>
                <a:srgbClr val="000000"/>
              </a:solidFill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Closure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</a:t>
            </a:r>
            <a:r>
              <a:rPr lang="es-PE" sz="2400" b="1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PE" sz="2400" b="1" i="0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moderator</a:t>
            </a:r>
            <a:endParaRPr lang="es-PE" sz="2400" b="1" i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endParaRPr lang="es-PE" sz="2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s-PE" sz="2000" b="0" i="1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</a:t>
            </a:r>
            <a:r>
              <a:rPr lang="es-PE" sz="2000" b="0" i="1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moderation</a:t>
            </a:r>
            <a:r>
              <a:rPr lang="es-PE" sz="2000" b="0" i="1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Ellen </a:t>
            </a:r>
            <a:r>
              <a:rPr lang="es-PE" sz="2000" b="0" i="1" u="none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Otaru</a:t>
            </a:r>
            <a:r>
              <a:rPr lang="es-PE" sz="2000" b="0" i="1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(CSO Panel Africa Representative)</a:t>
            </a:r>
            <a:endParaRPr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ADBF590-F2AC-804E-30FA-253C4342E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618" y="2016407"/>
            <a:ext cx="4371334" cy="35781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subTitle" idx="1"/>
          </p:nvPr>
        </p:nvSpPr>
        <p:spPr>
          <a:xfrm>
            <a:off x="1524000" y="3781425"/>
            <a:ext cx="9144000" cy="180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PE" sz="3600" b="1" dirty="0"/>
              <a:t>OPENING REMARKS</a:t>
            </a:r>
            <a:endParaRPr sz="28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6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PE" sz="3600" b="1" dirty="0"/>
              <a:t>Marcos </a:t>
            </a:r>
            <a:r>
              <a:rPr lang="es-PE" sz="3600" b="1" dirty="0" err="1"/>
              <a:t>Montoiro</a:t>
            </a:r>
            <a:r>
              <a:rPr lang="es-PE" sz="3600" b="1" dirty="0"/>
              <a:t> (UNCCD </a:t>
            </a:r>
            <a:r>
              <a:rPr lang="es-PE" sz="3600" b="1" dirty="0" err="1"/>
              <a:t>Secretariat</a:t>
            </a:r>
            <a:r>
              <a:rPr lang="es-PE" sz="3600" b="1" dirty="0"/>
              <a:t>)</a:t>
            </a:r>
            <a:endParaRPr sz="2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6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2E582C7-9F60-5197-9D15-B57691216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76" y="847730"/>
            <a:ext cx="4512387" cy="1809749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E592B8FC-1ABE-4BA4-8881-D0D3D632F8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5200" y="847730"/>
            <a:ext cx="3352800" cy="1521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42F814EB-C0D2-C52E-4FCB-B3D4E1BD5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BB8032D3-6B66-23FE-AA59-23B12D2C1B2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50374" y="3429001"/>
            <a:ext cx="9517626" cy="271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SzPts val="3200"/>
            </a:pPr>
            <a:r>
              <a:rPr lang="es-PE" sz="3600" b="1" dirty="0">
                <a:solidFill>
                  <a:srgbClr val="000000"/>
                </a:solidFill>
              </a:rPr>
              <a:t>COP17 IN A NUTSHELL AND ROADMAP FOR CONSULTATIONS</a:t>
            </a:r>
          </a:p>
          <a:p>
            <a:pPr marL="0" lvl="0" indent="0">
              <a:spcBef>
                <a:spcPts val="0"/>
              </a:spcBef>
              <a:buSzPts val="3200"/>
            </a:pPr>
            <a:endParaRPr sz="3600" b="1" dirty="0"/>
          </a:p>
          <a:p>
            <a:pPr marL="0" lvl="0" indent="0">
              <a:spcBef>
                <a:spcPts val="0"/>
              </a:spcBef>
              <a:buSzPts val="3200"/>
            </a:pPr>
            <a:r>
              <a:rPr lang="es-PE" sz="3600" b="1" dirty="0">
                <a:solidFill>
                  <a:srgbClr val="000000"/>
                </a:solidFill>
              </a:rPr>
              <a:t>Amiya </a:t>
            </a:r>
            <a:r>
              <a:rPr lang="es-PE" sz="3600" b="1" dirty="0" err="1">
                <a:solidFill>
                  <a:srgbClr val="000000"/>
                </a:solidFill>
              </a:rPr>
              <a:t>Prapan</a:t>
            </a:r>
            <a:r>
              <a:rPr lang="es-PE" sz="3600" b="1" dirty="0">
                <a:solidFill>
                  <a:srgbClr val="000000"/>
                </a:solidFill>
              </a:rPr>
              <a:t>- Asia Representative CSO Panel</a:t>
            </a:r>
            <a:endParaRPr sz="36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0AB23A-4402-0A8B-D3B3-581B86A40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76" y="847730"/>
            <a:ext cx="4512387" cy="1809749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CB27FCD7-95BE-ACCD-6535-20E52751367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5200" y="847730"/>
            <a:ext cx="3352800" cy="1521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76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PE" b="1" dirty="0"/>
              <a:t>General </a:t>
            </a:r>
            <a:r>
              <a:rPr lang="es-PE" b="1" dirty="0" err="1"/>
              <a:t>information</a:t>
            </a:r>
            <a:r>
              <a:rPr lang="es-PE" b="1" dirty="0"/>
              <a:t> </a:t>
            </a:r>
            <a:r>
              <a:rPr lang="es-PE" b="1" dirty="0" err="1"/>
              <a:t>about</a:t>
            </a:r>
            <a:r>
              <a:rPr lang="es-PE" b="1" dirty="0"/>
              <a:t> COP17</a:t>
            </a:r>
            <a:endParaRPr b="1" dirty="0"/>
          </a:p>
        </p:txBody>
      </p:sp>
      <p:sp>
        <p:nvSpPr>
          <p:cNvPr id="118" name="Google Shape;118;p6"/>
          <p:cNvSpPr txBox="1">
            <a:spLocks noGrp="1"/>
          </p:cNvSpPr>
          <p:nvPr>
            <p:ph type="body" idx="1"/>
          </p:nvPr>
        </p:nvSpPr>
        <p:spPr>
          <a:xfrm>
            <a:off x="838200" y="1273996"/>
            <a:ext cx="8689258" cy="513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2664"/>
              <a:buNone/>
            </a:pPr>
            <a:endParaRPr dirty="0"/>
          </a:p>
          <a:p>
            <a:pPr marL="469557" indent="-457200">
              <a:buSzPct val="92664"/>
            </a:pPr>
            <a:r>
              <a:rPr lang="es-PE" dirty="0" err="1"/>
              <a:t>Hosted</a:t>
            </a:r>
            <a:r>
              <a:rPr lang="es-PE" dirty="0"/>
              <a:t> </a:t>
            </a:r>
            <a:r>
              <a:rPr lang="es-PE" dirty="0" err="1"/>
              <a:t>by</a:t>
            </a:r>
            <a:r>
              <a:rPr lang="es-PE" dirty="0"/>
              <a:t> Mongolia in </a:t>
            </a:r>
            <a:r>
              <a:rPr lang="es-PE" dirty="0" err="1"/>
              <a:t>its</a:t>
            </a:r>
            <a:r>
              <a:rPr lang="es-PE" dirty="0"/>
              <a:t> capital </a:t>
            </a:r>
            <a:r>
              <a:rPr lang="es-PE" dirty="0" err="1"/>
              <a:t>city</a:t>
            </a:r>
            <a:r>
              <a:rPr lang="es-PE" dirty="0"/>
              <a:t>, </a:t>
            </a:r>
            <a:r>
              <a:rPr lang="es-PE" dirty="0" err="1"/>
              <a:t>Ulaanbaatar</a:t>
            </a:r>
            <a:r>
              <a:rPr lang="es-PE" dirty="0"/>
              <a:t>, </a:t>
            </a:r>
            <a:r>
              <a:rPr lang="es-PE" dirty="0" err="1"/>
              <a:t>from</a:t>
            </a:r>
            <a:r>
              <a:rPr lang="es-PE" dirty="0"/>
              <a:t> 17 </a:t>
            </a:r>
            <a:r>
              <a:rPr lang="es-PE" dirty="0" err="1"/>
              <a:t>to</a:t>
            </a:r>
            <a:r>
              <a:rPr lang="es-PE" dirty="0"/>
              <a:t> 28 August 2026</a:t>
            </a:r>
          </a:p>
          <a:p>
            <a:pPr marL="469557" indent="-457200">
              <a:buSzPct val="92664"/>
            </a:pPr>
            <a:r>
              <a:rPr lang="es-PE" dirty="0"/>
              <a:t>COP17 </a:t>
            </a:r>
            <a:r>
              <a:rPr lang="es-PE" dirty="0" err="1"/>
              <a:t>theme</a:t>
            </a:r>
            <a:r>
              <a:rPr lang="es-PE" dirty="0"/>
              <a:t>: </a:t>
            </a:r>
            <a:r>
              <a:rPr lang="es-PE" i="1" dirty="0" err="1"/>
              <a:t>Restoring</a:t>
            </a:r>
            <a:r>
              <a:rPr lang="es-PE" i="1" dirty="0"/>
              <a:t> Land. </a:t>
            </a:r>
            <a:r>
              <a:rPr lang="es-PE" i="1" dirty="0" err="1"/>
              <a:t>Restoring</a:t>
            </a:r>
            <a:r>
              <a:rPr lang="es-PE" i="1" dirty="0"/>
              <a:t> Hope</a:t>
            </a:r>
            <a:r>
              <a:rPr lang="es-PE" dirty="0"/>
              <a:t>.  </a:t>
            </a:r>
          </a:p>
          <a:p>
            <a:pPr marL="469557" indent="-457200">
              <a:buSzPct val="92664"/>
            </a:pPr>
            <a:r>
              <a:rPr lang="es-PE" dirty="0"/>
              <a:t>COP17 </a:t>
            </a:r>
            <a:r>
              <a:rPr lang="es-PE" dirty="0" err="1"/>
              <a:t>is</a:t>
            </a:r>
            <a:r>
              <a:rPr lang="es-PE" dirty="0"/>
              <a:t> </a:t>
            </a:r>
            <a:r>
              <a:rPr lang="es-PE" dirty="0" err="1"/>
              <a:t>taking</a:t>
            </a:r>
            <a:r>
              <a:rPr lang="es-PE" dirty="0"/>
              <a:t> place </a:t>
            </a:r>
            <a:r>
              <a:rPr lang="es-PE" dirty="0" err="1"/>
              <a:t>during</a:t>
            </a:r>
            <a:r>
              <a:rPr lang="es-PE" dirty="0"/>
              <a:t> </a:t>
            </a:r>
            <a:r>
              <a:rPr lang="es-PE" dirty="0" err="1"/>
              <a:t>the</a:t>
            </a:r>
            <a:r>
              <a:rPr lang="es-PE" dirty="0"/>
              <a:t> </a:t>
            </a:r>
            <a:r>
              <a:rPr lang="es-PE" dirty="0" err="1">
                <a:hlinkClick r:id="rId3"/>
              </a:rPr>
              <a:t>United</a:t>
            </a:r>
            <a:r>
              <a:rPr lang="es-PE" dirty="0">
                <a:hlinkClick r:id="rId3"/>
              </a:rPr>
              <a:t> Nations International </a:t>
            </a:r>
            <a:r>
              <a:rPr lang="es-PE" dirty="0" err="1">
                <a:hlinkClick r:id="rId3"/>
              </a:rPr>
              <a:t>Year</a:t>
            </a:r>
            <a:r>
              <a:rPr lang="es-PE" dirty="0">
                <a:hlinkClick r:id="rId3"/>
              </a:rPr>
              <a:t> </a:t>
            </a:r>
            <a:r>
              <a:rPr lang="es-PE" dirty="0" err="1">
                <a:hlinkClick r:id="rId3"/>
              </a:rPr>
              <a:t>of</a:t>
            </a:r>
            <a:r>
              <a:rPr lang="es-PE" dirty="0">
                <a:hlinkClick r:id="rId3"/>
              </a:rPr>
              <a:t> </a:t>
            </a:r>
            <a:r>
              <a:rPr lang="es-PE" dirty="0" err="1">
                <a:hlinkClick r:id="rId3"/>
              </a:rPr>
              <a:t>Rangelands</a:t>
            </a:r>
            <a:r>
              <a:rPr lang="es-PE" dirty="0">
                <a:hlinkClick r:id="rId3"/>
              </a:rPr>
              <a:t> and </a:t>
            </a:r>
            <a:r>
              <a:rPr lang="es-PE" dirty="0" err="1">
                <a:hlinkClick r:id="rId3"/>
              </a:rPr>
              <a:t>Pastoralists</a:t>
            </a:r>
            <a:r>
              <a:rPr lang="es-PE" dirty="0"/>
              <a:t>:  </a:t>
            </a:r>
            <a:r>
              <a:rPr lang="es-PE" dirty="0" err="1"/>
              <a:t>opportunity</a:t>
            </a:r>
            <a:r>
              <a:rPr lang="es-PE" dirty="0"/>
              <a:t> </a:t>
            </a:r>
            <a:r>
              <a:rPr lang="es-PE" dirty="0" err="1"/>
              <a:t>to</a:t>
            </a:r>
            <a:r>
              <a:rPr lang="es-PE" dirty="0"/>
              <a:t> </a:t>
            </a:r>
            <a:r>
              <a:rPr lang="es-PE" dirty="0" err="1"/>
              <a:t>accelerate</a:t>
            </a:r>
            <a:r>
              <a:rPr lang="es-PE" dirty="0"/>
              <a:t> </a:t>
            </a:r>
            <a:r>
              <a:rPr lang="es-PE" dirty="0" err="1"/>
              <a:t>action</a:t>
            </a:r>
            <a:r>
              <a:rPr lang="es-PE" dirty="0"/>
              <a:t> </a:t>
            </a:r>
            <a:r>
              <a:rPr lang="es-PE" dirty="0" err="1"/>
              <a:t>on</a:t>
            </a:r>
            <a:r>
              <a:rPr lang="es-PE" dirty="0"/>
              <a:t> </a:t>
            </a:r>
            <a:r>
              <a:rPr lang="es-PE" dirty="0" err="1"/>
              <a:t>sustainable</a:t>
            </a:r>
            <a:r>
              <a:rPr lang="es-PE" dirty="0"/>
              <a:t> </a:t>
            </a:r>
            <a:r>
              <a:rPr lang="es-PE" dirty="0" err="1"/>
              <a:t>rangelands</a:t>
            </a:r>
            <a:r>
              <a:rPr lang="es-PE" dirty="0"/>
              <a:t> and </a:t>
            </a:r>
            <a:r>
              <a:rPr lang="es-PE" dirty="0" err="1"/>
              <a:t>pastoralist</a:t>
            </a:r>
            <a:r>
              <a:rPr lang="es-PE" dirty="0"/>
              <a:t> </a:t>
            </a:r>
            <a:r>
              <a:rPr lang="es-PE" dirty="0" err="1"/>
              <a:t>communities</a:t>
            </a:r>
            <a:r>
              <a:rPr lang="es-PE" dirty="0"/>
              <a:t>.</a:t>
            </a:r>
          </a:p>
          <a:p>
            <a:pPr marL="469557" indent="-457200">
              <a:buSzPct val="92664"/>
            </a:pPr>
            <a:endParaRPr lang="es-PE" dirty="0"/>
          </a:p>
          <a:p>
            <a:pPr marL="12357" lvl="0" indent="0">
              <a:buSzPct val="92664"/>
              <a:buNone/>
            </a:pPr>
            <a:r>
              <a:rPr lang="en-US" b="1" dirty="0"/>
              <a:t>Registration is open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www.unccd.int/registrations-visa-accommodations</a:t>
            </a:r>
            <a:r>
              <a:rPr lang="en-US" dirty="0"/>
              <a:t> </a:t>
            </a:r>
            <a:endParaRPr lang="en-US" b="1" dirty="0"/>
          </a:p>
          <a:p>
            <a:pPr marL="12357" lvl="0" indent="0">
              <a:buSzPct val="92664"/>
              <a:buNone/>
            </a:pPr>
            <a:r>
              <a:rPr lang="en-US" b="1" dirty="0"/>
              <a:t>UNCCD website (</a:t>
            </a:r>
            <a:r>
              <a:rPr lang="en-US" b="1" dirty="0" err="1"/>
              <a:t>oficial</a:t>
            </a:r>
            <a:r>
              <a:rPr lang="en-US" b="1" dirty="0"/>
              <a:t> documents): </a:t>
            </a:r>
            <a:r>
              <a:rPr lang="en-US" dirty="0">
                <a:hlinkClick r:id="rId5"/>
              </a:rPr>
              <a:t>www.unccd.int/cop17</a:t>
            </a:r>
            <a:r>
              <a:rPr lang="en-US" dirty="0"/>
              <a:t> </a:t>
            </a:r>
          </a:p>
          <a:p>
            <a:pPr marL="12357" lvl="0" indent="0">
              <a:buSzPct val="92664"/>
              <a:buNone/>
            </a:pPr>
            <a:r>
              <a:rPr lang="en-US" b="1" dirty="0"/>
              <a:t>Host country website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www.unccdcop17.org</a:t>
            </a:r>
            <a:r>
              <a:rPr lang="en-US" dirty="0"/>
              <a:t> </a:t>
            </a:r>
          </a:p>
          <a:p>
            <a:pPr marL="469557" indent="-457200">
              <a:buSzPct val="92664"/>
            </a:pP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534A1D0-4D62-35BA-8620-8FC60BA91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5678" y="5584004"/>
            <a:ext cx="2882956" cy="11562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B480AEDC-124F-580E-F263-E88961DF6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>
            <a:extLst>
              <a:ext uri="{FF2B5EF4-FFF2-40B4-BE49-F238E27FC236}">
                <a16:creationId xmlns:a16="http://schemas.microsoft.com/office/drawing/2014/main" id="{C4292E87-85F7-266B-E400-C1F80F25C0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12357" lvl="0">
              <a:spcBef>
                <a:spcPts val="1000"/>
              </a:spcBef>
              <a:buSzPct val="92664"/>
            </a:pPr>
            <a:r>
              <a:rPr lang="es-PE" b="1" dirty="0"/>
              <a:t>Key Dates</a:t>
            </a:r>
            <a:endParaRPr lang="es-PE" dirty="0"/>
          </a:p>
        </p:txBody>
      </p:sp>
      <p:sp>
        <p:nvSpPr>
          <p:cNvPr id="118" name="Google Shape;118;p6">
            <a:extLst>
              <a:ext uri="{FF2B5EF4-FFF2-40B4-BE49-F238E27FC236}">
                <a16:creationId xmlns:a16="http://schemas.microsoft.com/office/drawing/2014/main" id="{5077FE6D-64DA-E99B-A2F2-625FBF45E9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116" y="1356546"/>
            <a:ext cx="6388509" cy="513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7673">
              <a:spcBef>
                <a:spcPts val="1000"/>
              </a:spcBef>
              <a:buSzPct val="108108"/>
            </a:pPr>
            <a:r>
              <a:rPr lang="es-PE" dirty="0"/>
              <a:t>Regional </a:t>
            </a:r>
            <a:r>
              <a:rPr lang="es-PE" dirty="0" err="1"/>
              <a:t>consultations</a:t>
            </a:r>
            <a:r>
              <a:rPr lang="es-PE" dirty="0"/>
              <a:t> (</a:t>
            </a:r>
            <a:r>
              <a:rPr lang="es-PE" dirty="0" err="1"/>
              <a:t>parties</a:t>
            </a:r>
            <a:r>
              <a:rPr lang="es-PE" dirty="0"/>
              <a:t>): August 16</a:t>
            </a:r>
          </a:p>
          <a:p>
            <a:pPr marL="685800" lvl="1" indent="-227673">
              <a:spcBef>
                <a:spcPts val="1000"/>
              </a:spcBef>
              <a:buSzPct val="108108"/>
            </a:pPr>
            <a:r>
              <a:rPr lang="es-PE" dirty="0"/>
              <a:t>CSO </a:t>
            </a:r>
            <a:r>
              <a:rPr lang="es-PE" dirty="0" err="1"/>
              <a:t>Preparatory</a:t>
            </a:r>
            <a:r>
              <a:rPr lang="es-PE" dirty="0"/>
              <a:t> meeting: August 16</a:t>
            </a:r>
          </a:p>
          <a:p>
            <a:pPr marL="685800" lvl="1" indent="-22767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Char char="•"/>
            </a:pPr>
            <a:r>
              <a:rPr lang="es-PE" dirty="0"/>
              <a:t>COP17 </a:t>
            </a:r>
            <a:r>
              <a:rPr lang="es-PE" dirty="0" err="1"/>
              <a:t>session</a:t>
            </a:r>
            <a:r>
              <a:rPr lang="es-PE" dirty="0"/>
              <a:t>: August 17-28</a:t>
            </a:r>
          </a:p>
          <a:p>
            <a:pPr marL="685800" lvl="1" indent="-227673">
              <a:spcBef>
                <a:spcPts val="1000"/>
              </a:spcBef>
              <a:buSzPct val="108108"/>
            </a:pPr>
            <a:r>
              <a:rPr lang="es-PE" dirty="0"/>
              <a:t>High-Level </a:t>
            </a:r>
            <a:r>
              <a:rPr lang="es-PE" dirty="0" err="1"/>
              <a:t>Segment</a:t>
            </a:r>
            <a:r>
              <a:rPr lang="es-PE" dirty="0"/>
              <a:t>: August 24-28</a:t>
            </a:r>
          </a:p>
          <a:p>
            <a:pPr marL="685800" lvl="1" indent="-227673">
              <a:spcBef>
                <a:spcPts val="1000"/>
              </a:spcBef>
              <a:buSzPct val="108108"/>
            </a:pPr>
            <a:r>
              <a:rPr lang="es-PE" dirty="0"/>
              <a:t>Heads </a:t>
            </a:r>
            <a:r>
              <a:rPr lang="es-PE" dirty="0" err="1"/>
              <a:t>of</a:t>
            </a:r>
            <a:r>
              <a:rPr lang="es-PE" dirty="0"/>
              <a:t> State Summit: August 23 </a:t>
            </a:r>
          </a:p>
          <a:p>
            <a:pPr marL="685800" lvl="1" indent="-227673">
              <a:spcBef>
                <a:spcPts val="1000"/>
              </a:spcBef>
              <a:buSzPct val="108108"/>
            </a:pPr>
            <a:r>
              <a:rPr lang="es-PE" dirty="0" err="1"/>
              <a:t>Thematic</a:t>
            </a:r>
            <a:r>
              <a:rPr lang="es-PE" dirty="0"/>
              <a:t> </a:t>
            </a:r>
            <a:r>
              <a:rPr lang="es-PE" dirty="0" err="1"/>
              <a:t>days</a:t>
            </a:r>
            <a:r>
              <a:rPr lang="es-PE" dirty="0"/>
              <a:t>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PE" dirty="0" err="1"/>
              <a:t>Finance</a:t>
            </a:r>
            <a:r>
              <a:rPr lang="es-PE" dirty="0"/>
              <a:t> (24 August):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PE" dirty="0"/>
              <a:t>Water (25 August):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PE" dirty="0"/>
              <a:t>Land and People (26 August):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PE" dirty="0" err="1"/>
              <a:t>Food</a:t>
            </a:r>
            <a:r>
              <a:rPr lang="es-PE" dirty="0"/>
              <a:t> </a:t>
            </a:r>
            <a:r>
              <a:rPr lang="es-PE" dirty="0" err="1"/>
              <a:t>Systems</a:t>
            </a:r>
            <a:r>
              <a:rPr lang="es-PE" dirty="0"/>
              <a:t> and </a:t>
            </a:r>
            <a:r>
              <a:rPr lang="es-PE" dirty="0" err="1"/>
              <a:t>Soil</a:t>
            </a:r>
            <a:r>
              <a:rPr lang="es-PE" dirty="0"/>
              <a:t> Health (27 August)</a:t>
            </a:r>
          </a:p>
          <a:p>
            <a:pPr marL="1143000" lvl="2" indent="-227673">
              <a:spcBef>
                <a:spcPts val="1000"/>
              </a:spcBef>
              <a:buSzPct val="108108"/>
            </a:pPr>
            <a:endParaRPr dirty="0"/>
          </a:p>
          <a:p>
            <a:pPr marL="685800" lvl="1" indent="-87630">
              <a:spcBef>
                <a:spcPts val="1000"/>
              </a:spcBef>
              <a:buSzPct val="108108"/>
              <a:buNone/>
            </a:pPr>
            <a:r>
              <a:rPr lang="en-US" dirty="0">
                <a:hlinkClick r:id="rId3"/>
              </a:rPr>
              <a:t>www.unccd.int/cop17/programme</a:t>
            </a:r>
            <a:r>
              <a:rPr lang="en-US" dirty="0"/>
              <a:t>  </a:t>
            </a:r>
          </a:p>
          <a:p>
            <a:pPr marL="685800" lvl="1" indent="-876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42AB64-5D1E-E114-C249-A03F333D1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556" y="109659"/>
            <a:ext cx="3551004" cy="1424174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6AE6565-4897-3635-41CF-07B9263094CD}"/>
              </a:ext>
            </a:extLst>
          </p:cNvPr>
          <p:cNvSpPr/>
          <p:nvPr/>
        </p:nvSpPr>
        <p:spPr>
          <a:xfrm>
            <a:off x="6744929" y="1789299"/>
            <a:ext cx="5260258" cy="47983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1600" b="1" dirty="0"/>
              <a:t>COP EVENTS: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Ministerial Dialogue</a:t>
            </a:r>
            <a:r>
              <a:rPr lang="es-PE" sz="1600" dirty="0"/>
              <a:t> 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financial</a:t>
            </a:r>
            <a:r>
              <a:rPr lang="es-PE" sz="1600" dirty="0"/>
              <a:t> </a:t>
            </a:r>
            <a:r>
              <a:rPr lang="es-PE" sz="1600" dirty="0" err="1"/>
              <a:t>mechanisms</a:t>
            </a:r>
            <a:r>
              <a:rPr lang="es-PE" sz="1600" dirty="0"/>
              <a:t> </a:t>
            </a:r>
            <a:r>
              <a:rPr lang="es-PE" sz="1600" dirty="0" err="1"/>
              <a:t>for</a:t>
            </a:r>
            <a:r>
              <a:rPr lang="es-PE" sz="1600" dirty="0"/>
              <a:t> </a:t>
            </a:r>
            <a:r>
              <a:rPr lang="es-PE" sz="1600" dirty="0" err="1"/>
              <a:t>healthy</a:t>
            </a:r>
            <a:r>
              <a:rPr lang="es-PE" sz="1600" dirty="0"/>
              <a:t> </a:t>
            </a:r>
            <a:r>
              <a:rPr lang="es-PE" sz="1600" dirty="0" err="1"/>
              <a:t>land</a:t>
            </a:r>
            <a:r>
              <a:rPr lang="es-PE" sz="1600" dirty="0"/>
              <a:t> and </a:t>
            </a:r>
            <a:r>
              <a:rPr lang="es-PE" sz="1600" dirty="0" err="1"/>
              <a:t>drought</a:t>
            </a:r>
            <a:r>
              <a:rPr lang="es-PE" sz="1600" dirty="0"/>
              <a:t> </a:t>
            </a:r>
            <a:r>
              <a:rPr lang="es-PE" sz="1600" dirty="0" err="1"/>
              <a:t>resilience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Business4Land Forum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Ministerial Dialogue</a:t>
            </a:r>
            <a:r>
              <a:rPr lang="es-PE" sz="1600" dirty="0"/>
              <a:t> 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accelerating</a:t>
            </a:r>
            <a:r>
              <a:rPr lang="es-PE" sz="1600" dirty="0"/>
              <a:t> </a:t>
            </a:r>
            <a:r>
              <a:rPr lang="es-PE" sz="1600" dirty="0" err="1"/>
              <a:t>drought</a:t>
            </a:r>
            <a:r>
              <a:rPr lang="es-PE" sz="1600" dirty="0"/>
              <a:t> </a:t>
            </a:r>
            <a:r>
              <a:rPr lang="es-PE" sz="1600" dirty="0" err="1"/>
              <a:t>resilience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Special High-Level </a:t>
            </a:r>
            <a:r>
              <a:rPr lang="es-PE" sz="1600" b="1" dirty="0" err="1"/>
              <a:t>Even</a:t>
            </a:r>
            <a:r>
              <a:rPr lang="es-PE" sz="1600" dirty="0" err="1"/>
              <a:t>t</a:t>
            </a:r>
            <a:r>
              <a:rPr lang="es-PE" sz="1600" dirty="0"/>
              <a:t> 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sand</a:t>
            </a:r>
            <a:r>
              <a:rPr lang="es-PE" sz="1600" dirty="0"/>
              <a:t> and </a:t>
            </a:r>
            <a:r>
              <a:rPr lang="es-PE" sz="1600" dirty="0" err="1"/>
              <a:t>dust</a:t>
            </a:r>
            <a:r>
              <a:rPr lang="es-PE" sz="1600" dirty="0"/>
              <a:t> </a:t>
            </a:r>
            <a:r>
              <a:rPr lang="es-PE" sz="1600" dirty="0" err="1"/>
              <a:t>storms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Ministerial Dialogue</a:t>
            </a:r>
            <a:r>
              <a:rPr lang="es-PE" sz="1600" dirty="0"/>
              <a:t> 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rangelands</a:t>
            </a:r>
            <a:r>
              <a:rPr lang="es-PE" sz="1600" dirty="0"/>
              <a:t> and </a:t>
            </a:r>
            <a:r>
              <a:rPr lang="es-PE" sz="1600" dirty="0" err="1"/>
              <a:t>pastoralist</a:t>
            </a:r>
            <a:r>
              <a:rPr lang="es-PE" sz="1600" dirty="0"/>
              <a:t> </a:t>
            </a:r>
            <a:r>
              <a:rPr lang="es-PE" sz="1600" dirty="0" err="1"/>
              <a:t>communities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 err="1"/>
              <a:t>Youth</a:t>
            </a:r>
            <a:r>
              <a:rPr lang="es-PE" sz="1600" b="1" dirty="0"/>
              <a:t> Forum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Gender Caucus</a:t>
            </a:r>
            <a:endParaRPr lang="es-P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Special </a:t>
            </a:r>
            <a:r>
              <a:rPr lang="es-PE" sz="1600" b="1" dirty="0" err="1"/>
              <a:t>Event</a:t>
            </a:r>
            <a:r>
              <a:rPr lang="es-PE" sz="1600" dirty="0"/>
              <a:t> 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Indigenous</a:t>
            </a:r>
            <a:r>
              <a:rPr lang="es-PE" sz="1600" dirty="0"/>
              <a:t> Peoples and Local </a:t>
            </a:r>
            <a:r>
              <a:rPr lang="es-PE" sz="1600" dirty="0" err="1"/>
              <a:t>Communities</a:t>
            </a:r>
            <a:r>
              <a:rPr lang="es-PE" sz="1600" dirty="0"/>
              <a:t> Caucus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b="1" dirty="0"/>
              <a:t>Special Ministerial and High-Level </a:t>
            </a:r>
            <a:r>
              <a:rPr lang="es-PE" sz="1600" b="1" dirty="0" err="1"/>
              <a:t>Event</a:t>
            </a:r>
            <a:r>
              <a:rPr lang="es-PE" sz="1600" dirty="0"/>
              <a:t> </a:t>
            </a:r>
            <a:r>
              <a:rPr lang="es-PE" sz="1600" dirty="0" err="1"/>
              <a:t>on</a:t>
            </a:r>
            <a:r>
              <a:rPr lang="es-PE" sz="1600" dirty="0"/>
              <a:t> </a:t>
            </a:r>
            <a:r>
              <a:rPr lang="es-PE" sz="1600" dirty="0" err="1"/>
              <a:t>food</a:t>
            </a:r>
            <a:r>
              <a:rPr lang="es-PE" sz="1600" dirty="0"/>
              <a:t> </a:t>
            </a:r>
            <a:r>
              <a:rPr lang="es-PE" sz="1600" dirty="0" err="1"/>
              <a:t>systems</a:t>
            </a:r>
            <a:r>
              <a:rPr lang="es-PE" sz="1600" dirty="0"/>
              <a:t> and </a:t>
            </a:r>
            <a:r>
              <a:rPr lang="es-PE" sz="1600" dirty="0" err="1"/>
              <a:t>soil</a:t>
            </a:r>
            <a:r>
              <a:rPr lang="es-PE" sz="1600" dirty="0"/>
              <a:t> </a:t>
            </a:r>
            <a:r>
              <a:rPr lang="es-PE" sz="1600" dirty="0" err="1"/>
              <a:t>health</a:t>
            </a:r>
            <a:endParaRPr lang="es-PE" sz="1600" dirty="0"/>
          </a:p>
        </p:txBody>
      </p:sp>
    </p:spTree>
    <p:extLst>
      <p:ext uri="{BB962C8B-B14F-4D97-AF65-F5344CB8AC3E}">
        <p14:creationId xmlns:p14="http://schemas.microsoft.com/office/powerpoint/2010/main" val="84901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658146" y="277452"/>
            <a:ext cx="10019686" cy="91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PE" sz="4400" b="1" u="none" strike="noStrik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COP17 MAIN AGENDA TOPICS</a:t>
            </a:r>
            <a:endParaRPr sz="1800" dirty="0">
              <a:solidFill>
                <a:schemeClr val="accent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804D19-139E-0765-18AF-3308B3860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916" y="109659"/>
            <a:ext cx="2763644" cy="1108394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A148B46-4C7D-C60D-E1AF-B0BFD0589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26838"/>
              </p:ext>
            </p:extLst>
          </p:nvPr>
        </p:nvGraphicFramePr>
        <p:xfrm>
          <a:off x="962946" y="1289166"/>
          <a:ext cx="10019685" cy="473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A9C68084-54B2-0B61-53AC-5D4DF9629852}"/>
              </a:ext>
            </a:extLst>
          </p:cNvPr>
          <p:cNvSpPr txBox="1"/>
          <p:nvPr/>
        </p:nvSpPr>
        <p:spPr>
          <a:xfrm>
            <a:off x="1740310" y="6272771"/>
            <a:ext cx="102255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b="1" dirty="0" err="1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r>
              <a:rPr lang="es-PE" b="1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PE" b="1" dirty="0" err="1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es-PE" b="1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full agenda </a:t>
            </a:r>
            <a:r>
              <a:rPr lang="es-PE" b="1" dirty="0" err="1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s-PE" dirty="0">
                <a:solidFill>
                  <a:srgbClr val="0563C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ICCD/COP(17)/1</a:t>
            </a:r>
            <a:endParaRPr lang="es-P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CE558FD1-1BAE-F3E6-4AFD-1320BBFD3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>
            <a:extLst>
              <a:ext uri="{FF2B5EF4-FFF2-40B4-BE49-F238E27FC236}">
                <a16:creationId xmlns:a16="http://schemas.microsoft.com/office/drawing/2014/main" id="{AB0E5AB4-0031-6C95-C716-7FCA7FDA83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PE" b="1" dirty="0"/>
              <a:t>How </a:t>
            </a:r>
            <a:r>
              <a:rPr lang="es-PE" b="1" dirty="0" err="1"/>
              <a:t>to</a:t>
            </a:r>
            <a:r>
              <a:rPr lang="es-PE" b="1" dirty="0"/>
              <a:t> </a:t>
            </a:r>
            <a:r>
              <a:rPr lang="es-PE" b="1" dirty="0" err="1"/>
              <a:t>get</a:t>
            </a:r>
            <a:r>
              <a:rPr lang="es-PE" b="1" dirty="0"/>
              <a:t> </a:t>
            </a:r>
            <a:r>
              <a:rPr lang="es-PE" b="1" dirty="0" err="1"/>
              <a:t>engaged</a:t>
            </a:r>
            <a:r>
              <a:rPr lang="es-PE" b="1" dirty="0"/>
              <a:t> in COP17 </a:t>
            </a:r>
            <a:r>
              <a:rPr lang="es-PE" b="1" dirty="0" err="1"/>
              <a:t>preparations</a:t>
            </a:r>
            <a:endParaRPr b="1" dirty="0"/>
          </a:p>
        </p:txBody>
      </p:sp>
      <p:sp>
        <p:nvSpPr>
          <p:cNvPr id="118" name="Google Shape;118;p6">
            <a:extLst>
              <a:ext uri="{FF2B5EF4-FFF2-40B4-BE49-F238E27FC236}">
                <a16:creationId xmlns:a16="http://schemas.microsoft.com/office/drawing/2014/main" id="{482D7B88-85B3-A637-1C38-497134F74C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73996"/>
            <a:ext cx="8207478" cy="536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12357" indent="0">
              <a:buSzPct val="92664"/>
              <a:buNone/>
            </a:pPr>
            <a:r>
              <a:rPr lang="es-PE" b="1" dirty="0" err="1"/>
              <a:t>Follow</a:t>
            </a:r>
            <a:r>
              <a:rPr lang="es-PE" b="1" dirty="0"/>
              <a:t>-up </a:t>
            </a:r>
            <a:r>
              <a:rPr lang="es-PE" b="1" dirty="0" err="1"/>
              <a:t>updates</a:t>
            </a:r>
            <a:r>
              <a:rPr lang="es-PE" b="1" dirty="0"/>
              <a:t>:</a:t>
            </a:r>
          </a:p>
          <a:p>
            <a:pPr marL="469557" indent="-457200">
              <a:buSzPct val="92664"/>
            </a:pPr>
            <a:r>
              <a:rPr lang="es-PE" dirty="0" err="1"/>
              <a:t>Official</a:t>
            </a:r>
            <a:r>
              <a:rPr lang="es-PE" dirty="0"/>
              <a:t> CSO Google Group (UNCCD </a:t>
            </a:r>
            <a:r>
              <a:rPr lang="es-PE" dirty="0" err="1"/>
              <a:t>secretariat</a:t>
            </a:r>
            <a:r>
              <a:rPr lang="es-PE" dirty="0"/>
              <a:t>)</a:t>
            </a:r>
          </a:p>
          <a:p>
            <a:pPr marL="469557" indent="-457200">
              <a:buSzPct val="92664"/>
            </a:pPr>
            <a:r>
              <a:rPr lang="es-PE" dirty="0"/>
              <a:t>Regional WhatsApp </a:t>
            </a:r>
            <a:r>
              <a:rPr lang="es-PE" dirty="0" err="1"/>
              <a:t>groups</a:t>
            </a:r>
            <a:r>
              <a:rPr lang="es-PE" dirty="0"/>
              <a:t> and </a:t>
            </a:r>
            <a:r>
              <a:rPr lang="es-PE" dirty="0" err="1"/>
              <a:t>mailing</a:t>
            </a:r>
            <a:r>
              <a:rPr lang="es-PE" dirty="0"/>
              <a:t> </a:t>
            </a:r>
            <a:r>
              <a:rPr lang="es-PE" dirty="0" err="1"/>
              <a:t>lists</a:t>
            </a:r>
            <a:endParaRPr lang="es-PE" dirty="0"/>
          </a:p>
          <a:p>
            <a:pPr marL="469557" indent="-457200">
              <a:buSzPct val="92664"/>
            </a:pPr>
            <a:r>
              <a:rPr lang="es-PE" dirty="0"/>
              <a:t>UNCCD social media: Instagram, LinkedIn, </a:t>
            </a:r>
            <a:r>
              <a:rPr lang="es-PE" dirty="0" err="1"/>
              <a:t>website</a:t>
            </a:r>
            <a:endParaRPr lang="es-PE" dirty="0"/>
          </a:p>
          <a:p>
            <a:pPr marL="12357" indent="0">
              <a:buSzPct val="92664"/>
              <a:buNone/>
            </a:pPr>
            <a:endParaRPr lang="es-PE" dirty="0"/>
          </a:p>
          <a:p>
            <a:pPr marL="12357" indent="0">
              <a:buSzPct val="92664"/>
              <a:buNone/>
            </a:pPr>
            <a:r>
              <a:rPr lang="es-PE" b="1" dirty="0"/>
              <a:t>Register </a:t>
            </a:r>
            <a:r>
              <a:rPr lang="es-PE" b="1" dirty="0" err="1"/>
              <a:t>to</a:t>
            </a:r>
            <a:r>
              <a:rPr lang="es-PE" b="1" dirty="0"/>
              <a:t> online </a:t>
            </a:r>
            <a:r>
              <a:rPr lang="es-PE" b="1" dirty="0" err="1"/>
              <a:t>preparatory</a:t>
            </a:r>
            <a:r>
              <a:rPr lang="es-PE" b="1" dirty="0"/>
              <a:t> and </a:t>
            </a:r>
            <a:r>
              <a:rPr lang="es-PE" b="1" dirty="0" err="1"/>
              <a:t>consultations</a:t>
            </a:r>
            <a:r>
              <a:rPr lang="es-PE" b="1" dirty="0"/>
              <a:t> meetings:</a:t>
            </a:r>
          </a:p>
          <a:p>
            <a:pPr marL="469557" indent="-457200">
              <a:buSzPct val="92664"/>
            </a:pPr>
            <a:r>
              <a:rPr lang="es-PE" dirty="0"/>
              <a:t>Meetings </a:t>
            </a:r>
            <a:r>
              <a:rPr lang="es-PE" dirty="0" err="1"/>
              <a:t>organized</a:t>
            </a:r>
            <a:r>
              <a:rPr lang="es-PE" dirty="0"/>
              <a:t> </a:t>
            </a:r>
            <a:r>
              <a:rPr lang="es-PE" dirty="0" err="1"/>
              <a:t>by</a:t>
            </a:r>
            <a:r>
              <a:rPr lang="es-PE" dirty="0"/>
              <a:t> CSO Panel: global and regional</a:t>
            </a:r>
          </a:p>
          <a:p>
            <a:pPr marL="469557" indent="-457200">
              <a:buSzPct val="92664"/>
            </a:pPr>
            <a:r>
              <a:rPr lang="es-PE" dirty="0"/>
              <a:t>Meetings </a:t>
            </a:r>
            <a:r>
              <a:rPr lang="es-PE" dirty="0" err="1"/>
              <a:t>organized</a:t>
            </a:r>
            <a:r>
              <a:rPr lang="es-PE" dirty="0"/>
              <a:t> </a:t>
            </a:r>
            <a:r>
              <a:rPr lang="es-PE" dirty="0" err="1"/>
              <a:t>by</a:t>
            </a:r>
            <a:r>
              <a:rPr lang="es-PE" dirty="0"/>
              <a:t> UNCCD Caucus</a:t>
            </a:r>
          </a:p>
          <a:p>
            <a:pPr marL="469557" indent="-457200">
              <a:buSzPct val="92664"/>
            </a:pPr>
            <a:r>
              <a:rPr lang="es-PE" dirty="0" err="1"/>
              <a:t>Webinars</a:t>
            </a:r>
            <a:r>
              <a:rPr lang="es-PE" dirty="0"/>
              <a:t> </a:t>
            </a:r>
            <a:r>
              <a:rPr lang="es-PE" dirty="0" err="1"/>
              <a:t>on</a:t>
            </a:r>
            <a:r>
              <a:rPr lang="es-PE" dirty="0"/>
              <a:t> COP17-related </a:t>
            </a:r>
            <a:r>
              <a:rPr lang="es-PE" dirty="0" err="1"/>
              <a:t>topics</a:t>
            </a:r>
            <a:r>
              <a:rPr lang="es-PE" dirty="0"/>
              <a:t> </a:t>
            </a:r>
            <a:r>
              <a:rPr lang="es-PE" dirty="0" err="1"/>
              <a:t>organized</a:t>
            </a:r>
            <a:r>
              <a:rPr lang="es-PE" dirty="0"/>
              <a:t> </a:t>
            </a:r>
            <a:r>
              <a:rPr lang="es-PE" dirty="0" err="1"/>
              <a:t>by</a:t>
            </a:r>
            <a:r>
              <a:rPr lang="es-PE" dirty="0"/>
              <a:t> </a:t>
            </a:r>
            <a:r>
              <a:rPr lang="es-PE" dirty="0" err="1"/>
              <a:t>Drynet</a:t>
            </a:r>
            <a:r>
              <a:rPr lang="es-PE" dirty="0"/>
              <a:t> and </a:t>
            </a:r>
            <a:r>
              <a:rPr lang="es-PE" dirty="0" err="1"/>
              <a:t>other</a:t>
            </a:r>
            <a:r>
              <a:rPr lang="es-PE" dirty="0"/>
              <a:t> </a:t>
            </a:r>
            <a:r>
              <a:rPr lang="es-PE" dirty="0" err="1"/>
              <a:t>key</a:t>
            </a:r>
            <a:r>
              <a:rPr lang="es-PE" dirty="0"/>
              <a:t> </a:t>
            </a:r>
            <a:r>
              <a:rPr lang="es-PE" dirty="0" err="1"/>
              <a:t>organizations</a:t>
            </a:r>
            <a:r>
              <a:rPr lang="es-PE" dirty="0"/>
              <a:t> </a:t>
            </a:r>
          </a:p>
          <a:p>
            <a:pPr marL="469557" indent="-457200">
              <a:buSzPct val="92664"/>
            </a:pPr>
            <a:endParaRPr lang="es-PE" b="1" dirty="0"/>
          </a:p>
          <a:p>
            <a:pPr marL="12357" indent="0">
              <a:buSzPct val="92664"/>
              <a:buNone/>
            </a:pPr>
            <a:r>
              <a:rPr lang="es-PE" b="1" dirty="0" err="1"/>
              <a:t>Participate</a:t>
            </a:r>
            <a:r>
              <a:rPr lang="es-PE" b="1" dirty="0"/>
              <a:t> in online </a:t>
            </a:r>
            <a:r>
              <a:rPr lang="es-PE" b="1" dirty="0" err="1"/>
              <a:t>consultations</a:t>
            </a:r>
            <a:r>
              <a:rPr lang="es-PE" b="1" dirty="0"/>
              <a:t> </a:t>
            </a:r>
            <a:r>
              <a:rPr lang="es-PE" b="1" dirty="0" err="1"/>
              <a:t>organized</a:t>
            </a:r>
            <a:r>
              <a:rPr lang="es-PE" b="1" dirty="0"/>
              <a:t> </a:t>
            </a:r>
            <a:r>
              <a:rPr lang="es-PE" b="1" dirty="0" err="1"/>
              <a:t>by</a:t>
            </a:r>
            <a:r>
              <a:rPr lang="es-PE" b="1" dirty="0"/>
              <a:t> CSO Panel: </a:t>
            </a:r>
            <a:r>
              <a:rPr lang="es-PE" b="1" dirty="0" err="1"/>
              <a:t>surveys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070E8E-8FB3-A7C6-DEF9-D7DEB750C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678" y="5584004"/>
            <a:ext cx="2882956" cy="1156245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D84C6187-CBDF-D915-CF92-05306CE1D9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13878" y="4005689"/>
            <a:ext cx="2546555" cy="115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826B4A3-2708-4E38-1917-003B01C391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724" r="12619" b="2"/>
          <a:stretch>
            <a:fillRect/>
          </a:stretch>
        </p:blipFill>
        <p:spPr>
          <a:xfrm>
            <a:off x="9684774" y="1614786"/>
            <a:ext cx="1774632" cy="184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993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585</Words>
  <Application>Microsoft Office PowerPoint</Application>
  <PresentationFormat>Panorámica</PresentationFormat>
  <Paragraphs>108</Paragraphs>
  <Slides>12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Tema de Office</vt:lpstr>
      <vt:lpstr>Presentación de PowerPoint</vt:lpstr>
      <vt:lpstr>Presentación de PowerPoint</vt:lpstr>
      <vt:lpstr>AGENDA</vt:lpstr>
      <vt:lpstr>Presentación de PowerPoint</vt:lpstr>
      <vt:lpstr>Presentación de PowerPoint</vt:lpstr>
      <vt:lpstr>General information about COP17</vt:lpstr>
      <vt:lpstr>Key Dates</vt:lpstr>
      <vt:lpstr>Presentación de PowerPoint</vt:lpstr>
      <vt:lpstr>How to get engaged in COP17 preparations</vt:lpstr>
      <vt:lpstr>Roadmap for CSOs preparation for COP17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1-5 December 2025 - Panama</dc:title>
  <dc:creator>Marioldy Sanchez Santivañez</dc:creator>
  <cp:lastModifiedBy>Usuario</cp:lastModifiedBy>
  <cp:revision>8</cp:revision>
  <dcterms:created xsi:type="dcterms:W3CDTF">2025-10-12T15:46:27Z</dcterms:created>
  <dcterms:modified xsi:type="dcterms:W3CDTF">2026-06-01T14:51:26Z</dcterms:modified>
</cp:coreProperties>
</file>